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56"/>
  </p:notesMasterIdLst>
  <p:sldIdLst>
    <p:sldId id="257" r:id="rId2"/>
    <p:sldId id="362" r:id="rId3"/>
    <p:sldId id="258" r:id="rId4"/>
    <p:sldId id="261" r:id="rId5"/>
    <p:sldId id="354" r:id="rId6"/>
    <p:sldId id="355" r:id="rId7"/>
    <p:sldId id="352" r:id="rId8"/>
    <p:sldId id="356" r:id="rId9"/>
    <p:sldId id="315" r:id="rId10"/>
    <p:sldId id="318" r:id="rId11"/>
    <p:sldId id="321" r:id="rId12"/>
    <p:sldId id="320" r:id="rId13"/>
    <p:sldId id="330" r:id="rId14"/>
    <p:sldId id="322" r:id="rId15"/>
    <p:sldId id="329" r:id="rId16"/>
    <p:sldId id="328" r:id="rId17"/>
    <p:sldId id="319" r:id="rId18"/>
    <p:sldId id="346" r:id="rId19"/>
    <p:sldId id="323" r:id="rId20"/>
    <p:sldId id="324" r:id="rId21"/>
    <p:sldId id="332" r:id="rId22"/>
    <p:sldId id="334" r:id="rId23"/>
    <p:sldId id="335" r:id="rId24"/>
    <p:sldId id="336" r:id="rId25"/>
    <p:sldId id="270" r:id="rId26"/>
    <p:sldId id="274" r:id="rId27"/>
    <p:sldId id="284" r:id="rId28"/>
    <p:sldId id="275" r:id="rId29"/>
    <p:sldId id="276" r:id="rId30"/>
    <p:sldId id="282" r:id="rId31"/>
    <p:sldId id="283" r:id="rId32"/>
    <p:sldId id="337" r:id="rId33"/>
    <p:sldId id="338" r:id="rId34"/>
    <p:sldId id="277" r:id="rId35"/>
    <p:sldId id="314" r:id="rId36"/>
    <p:sldId id="278" r:id="rId37"/>
    <p:sldId id="313" r:id="rId38"/>
    <p:sldId id="339" r:id="rId39"/>
    <p:sldId id="340" r:id="rId40"/>
    <p:sldId id="341" r:id="rId41"/>
    <p:sldId id="342" r:id="rId42"/>
    <p:sldId id="279" r:id="rId43"/>
    <p:sldId id="357" r:id="rId44"/>
    <p:sldId id="358" r:id="rId45"/>
    <p:sldId id="359" r:id="rId46"/>
    <p:sldId id="360" r:id="rId47"/>
    <p:sldId id="347" r:id="rId48"/>
    <p:sldId id="343" r:id="rId49"/>
    <p:sldId id="348" r:id="rId50"/>
    <p:sldId id="344" r:id="rId51"/>
    <p:sldId id="345" r:id="rId52"/>
    <p:sldId id="349" r:id="rId53"/>
    <p:sldId id="361" r:id="rId54"/>
    <p:sldId id="363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5EA"/>
    <a:srgbClr val="4472C4"/>
    <a:srgbClr val="A967D3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66"/>
  </p:normalViewPr>
  <p:slideViewPr>
    <p:cSldViewPr snapToGrid="0" snapToObjects="1">
      <p:cViewPr>
        <p:scale>
          <a:sx n="87" d="100"/>
          <a:sy n="87" d="100"/>
        </p:scale>
        <p:origin x="232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ADCE8-4C4E-594C-B610-BC1B67BBD7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F0B54-DF21-1C48-A5D5-1AC762B5D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9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F0B54-DF21-1C48-A5D5-1AC762B5DE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4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45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19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15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15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98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8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6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2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82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20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438ED-009A-CB43-A994-40B026B20A0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4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BFb0020217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usir.salford.ac.uk/id/eprint/52074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amuelesoraggi.github.io/Projection_and_clustering_tutorial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article/10.1007/BF02288916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rxiv.org/abs/2011.01307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10" Type="http://schemas.openxmlformats.org/officeDocument/2006/relationships/image" Target="../media/image15.png"/><Relationship Id="rId4" Type="http://schemas.openxmlformats.org/officeDocument/2006/relationships/image" Target="../media/image90.png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25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16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0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umap-learn.readthedocs.io/en/latest/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umap-learn.readthedocs.io/en/latest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lmelville/uwot" TargetMode="External"/><Relationship Id="rId2" Type="http://schemas.openxmlformats.org/officeDocument/2006/relationships/hyperlink" Target="https://pypi.org/project/umap-learn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hyperlink" Target="https://paperswithcode.com/method/parametric-umap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mathii.github.io/2016/09/05/visualising-genetic-structure-with-t-sn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samuelesoraggi.github.io/Projection_and_clustering_tutorial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mathii.github.io/2016/09/05/visualising-genetic-structure-with-t-sne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nature.com/articles/s41467-019-13056-x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pixplot.smk.dk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D4F9F6-1571-6244-BFFC-E221F98D6471}"/>
              </a:ext>
            </a:extLst>
          </p:cNvPr>
          <p:cNvSpPr txBox="1"/>
          <p:nvPr/>
        </p:nvSpPr>
        <p:spPr>
          <a:xfrm>
            <a:off x="582889" y="256764"/>
            <a:ext cx="11273314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Overview and applications </a:t>
            </a:r>
          </a:p>
          <a:p>
            <a:pPr algn="ctr"/>
            <a:r>
              <a:rPr lang="en-US" sz="6600" dirty="0"/>
              <a:t>of dimensionality reduction</a:t>
            </a:r>
          </a:p>
          <a:p>
            <a:pPr algn="ctr"/>
            <a:endParaRPr lang="en-US" sz="6000" dirty="0"/>
          </a:p>
          <a:p>
            <a:pPr algn="ctr"/>
            <a:r>
              <a:rPr lang="en-US" sz="3600" dirty="0" err="1"/>
              <a:t>Samuele</a:t>
            </a:r>
            <a:r>
              <a:rPr lang="en-US" sz="3600" dirty="0"/>
              <a:t> </a:t>
            </a:r>
            <a:r>
              <a:rPr lang="en-US" sz="3600" dirty="0" err="1"/>
              <a:t>Soraggi</a:t>
            </a:r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Data Scientist</a:t>
            </a:r>
          </a:p>
          <a:p>
            <a:pPr algn="ctr"/>
            <a:r>
              <a:rPr lang="en-US" sz="3600" dirty="0"/>
              <a:t>Bioinformatics Research Center,</a:t>
            </a:r>
          </a:p>
          <a:p>
            <a:pPr algn="ctr"/>
            <a:r>
              <a:rPr lang="en-US" sz="3600" dirty="0"/>
              <a:t>Aarhus University</a:t>
            </a:r>
          </a:p>
          <a:p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455A0-BB81-544D-A42C-B5D1E0C0A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8" y="5339238"/>
            <a:ext cx="1404551" cy="14177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51CF49-D440-6F8E-DDA3-4951C2BEE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501" y="5552501"/>
            <a:ext cx="1305499" cy="130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92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69455B-DA1A-9345-D4ED-7195B784B189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1767584" y="4531336"/>
            <a:ext cx="1123339" cy="1103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AD53E5-6BD3-EBB6-9EC9-C3493A71A2DF}"/>
              </a:ext>
            </a:extLst>
          </p:cNvPr>
          <p:cNvCxnSpPr>
            <a:cxnSpLocks/>
          </p:cNvCxnSpPr>
          <p:nvPr/>
        </p:nvCxnSpPr>
        <p:spPr>
          <a:xfrm>
            <a:off x="2261844" y="4694929"/>
            <a:ext cx="795110" cy="781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BC8AD5-EB82-A8C7-9678-F093E3CE483E}"/>
              </a:ext>
            </a:extLst>
          </p:cNvPr>
          <p:cNvCxnSpPr>
            <a:cxnSpLocks/>
          </p:cNvCxnSpPr>
          <p:nvPr/>
        </p:nvCxnSpPr>
        <p:spPr>
          <a:xfrm>
            <a:off x="2756104" y="4211971"/>
            <a:ext cx="801316" cy="787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9E4C239-EAC3-E2CB-1E8C-DBAE03741490}"/>
              </a:ext>
            </a:extLst>
          </p:cNvPr>
          <p:cNvCxnSpPr>
            <a:cxnSpLocks/>
          </p:cNvCxnSpPr>
          <p:nvPr/>
        </p:nvCxnSpPr>
        <p:spPr>
          <a:xfrm>
            <a:off x="2284349" y="4242343"/>
            <a:ext cx="1002001" cy="984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48FEC4-D442-7E41-E7C2-0CF362405F07}"/>
              </a:ext>
            </a:extLst>
          </p:cNvPr>
          <p:cNvCxnSpPr>
            <a:cxnSpLocks/>
          </p:cNvCxnSpPr>
          <p:nvPr/>
        </p:nvCxnSpPr>
        <p:spPr>
          <a:xfrm>
            <a:off x="3187376" y="3416386"/>
            <a:ext cx="972703" cy="955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991187-4016-0ED8-300B-96FF98BEC210}"/>
              </a:ext>
            </a:extLst>
          </p:cNvPr>
          <p:cNvCxnSpPr>
            <a:cxnSpLocks/>
          </p:cNvCxnSpPr>
          <p:nvPr/>
        </p:nvCxnSpPr>
        <p:spPr>
          <a:xfrm>
            <a:off x="3617210" y="3423325"/>
            <a:ext cx="752391" cy="739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3BA3A8D-84CB-2F13-5E76-81063894160A}"/>
              </a:ext>
            </a:extLst>
          </p:cNvPr>
          <p:cNvCxnSpPr>
            <a:cxnSpLocks/>
          </p:cNvCxnSpPr>
          <p:nvPr/>
        </p:nvCxnSpPr>
        <p:spPr>
          <a:xfrm>
            <a:off x="2846018" y="3744908"/>
            <a:ext cx="996484" cy="979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98D3FF-B3BD-81C9-3086-BE970657BE16}"/>
              </a:ext>
            </a:extLst>
          </p:cNvPr>
          <p:cNvCxnSpPr>
            <a:cxnSpLocks/>
          </p:cNvCxnSpPr>
          <p:nvPr/>
        </p:nvCxnSpPr>
        <p:spPr>
          <a:xfrm>
            <a:off x="1482179" y="4007994"/>
            <a:ext cx="1534626" cy="150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17BF1-3CF1-DDE4-085C-0B666842B2C0}"/>
              </a:ext>
            </a:extLst>
          </p:cNvPr>
          <p:cNvCxnSpPr>
            <a:cxnSpLocks/>
          </p:cNvCxnSpPr>
          <p:nvPr/>
        </p:nvCxnSpPr>
        <p:spPr>
          <a:xfrm>
            <a:off x="2013456" y="3099481"/>
            <a:ext cx="1716277" cy="1686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9F5192-95A5-63D9-FB32-D505A3F9EAD7}"/>
              </a:ext>
            </a:extLst>
          </p:cNvPr>
          <p:cNvCxnSpPr>
            <a:cxnSpLocks/>
          </p:cNvCxnSpPr>
          <p:nvPr/>
        </p:nvCxnSpPr>
        <p:spPr>
          <a:xfrm>
            <a:off x="2406382" y="3029726"/>
            <a:ext cx="1557291" cy="1530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590AC14-6BC9-1867-9083-0D8A08E85B72}"/>
              </a:ext>
            </a:extLst>
          </p:cNvPr>
          <p:cNvCxnSpPr>
            <a:cxnSpLocks/>
          </p:cNvCxnSpPr>
          <p:nvPr/>
        </p:nvCxnSpPr>
        <p:spPr>
          <a:xfrm>
            <a:off x="2745316" y="2718557"/>
            <a:ext cx="1557291" cy="1530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F0F28EB-8FAF-9BC4-B578-1DF9F3E12E62}"/>
              </a:ext>
            </a:extLst>
          </p:cNvPr>
          <p:cNvCxnSpPr>
            <a:cxnSpLocks/>
          </p:cNvCxnSpPr>
          <p:nvPr/>
        </p:nvCxnSpPr>
        <p:spPr>
          <a:xfrm>
            <a:off x="3420061" y="2616930"/>
            <a:ext cx="1260001" cy="1238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1534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PCA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995201"/>
              </p:ext>
            </p:extLst>
          </p:nvPr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PCA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749AF0-10E4-2596-D25B-48558714C80A}"/>
              </a:ext>
            </a:extLst>
          </p:cNvPr>
          <p:cNvCxnSpPr>
            <a:cxnSpLocks/>
          </p:cNvCxnSpPr>
          <p:nvPr/>
        </p:nvCxnSpPr>
        <p:spPr>
          <a:xfrm flipV="1">
            <a:off x="414319" y="2120852"/>
            <a:ext cx="0" cy="39474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1E321F-615D-8C15-F403-FBFD1AA249FC}"/>
              </a:ext>
            </a:extLst>
          </p:cNvPr>
          <p:cNvCxnSpPr>
            <a:cxnSpLocks/>
          </p:cNvCxnSpPr>
          <p:nvPr/>
        </p:nvCxnSpPr>
        <p:spPr>
          <a:xfrm>
            <a:off x="161985" y="5812196"/>
            <a:ext cx="4308528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9ECE660-9E65-2E46-8D4B-C57B84EA7A86}"/>
              </a:ext>
            </a:extLst>
          </p:cNvPr>
          <p:cNvSpPr/>
          <p:nvPr/>
        </p:nvSpPr>
        <p:spPr>
          <a:xfrm>
            <a:off x="2090147" y="454210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8F3A2-EF4A-9B2C-E0FE-0CDC99D17D2E}"/>
              </a:ext>
            </a:extLst>
          </p:cNvPr>
          <p:cNvSpPr/>
          <p:nvPr/>
        </p:nvSpPr>
        <p:spPr>
          <a:xfrm>
            <a:off x="1491849" y="3337827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10953C-483D-5586-3D97-AA14E13F07D5}"/>
              </a:ext>
            </a:extLst>
          </p:cNvPr>
          <p:cNvSpPr/>
          <p:nvPr/>
        </p:nvSpPr>
        <p:spPr>
          <a:xfrm>
            <a:off x="1601250" y="436500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329B69-A756-83D3-F0D5-99D10F65C887}"/>
              </a:ext>
            </a:extLst>
          </p:cNvPr>
          <p:cNvSpPr/>
          <p:nvPr/>
        </p:nvSpPr>
        <p:spPr>
          <a:xfrm>
            <a:off x="1312585" y="383909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B3B969-112A-1866-630C-43A994C1D1F6}"/>
              </a:ext>
            </a:extLst>
          </p:cNvPr>
          <p:cNvSpPr/>
          <p:nvPr/>
        </p:nvSpPr>
        <p:spPr>
          <a:xfrm>
            <a:off x="2589748" y="403396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A6530E7-824F-3FD6-E043-CCA286A10157}"/>
              </a:ext>
            </a:extLst>
          </p:cNvPr>
          <p:cNvSpPr/>
          <p:nvPr/>
        </p:nvSpPr>
        <p:spPr>
          <a:xfrm>
            <a:off x="2100922" y="407645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C76D5C-AB04-B171-CBCE-D58F74B628E4}"/>
              </a:ext>
            </a:extLst>
          </p:cNvPr>
          <p:cNvSpPr/>
          <p:nvPr/>
        </p:nvSpPr>
        <p:spPr>
          <a:xfrm>
            <a:off x="2066972" y="325406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48B1E2-CD20-FC65-DD67-9D8B6419EA5A}"/>
              </a:ext>
            </a:extLst>
          </p:cNvPr>
          <p:cNvSpPr/>
          <p:nvPr/>
        </p:nvSpPr>
        <p:spPr>
          <a:xfrm>
            <a:off x="2674074" y="357677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F39FFB-E911-1B45-546F-E2966480B2A2}"/>
              </a:ext>
            </a:extLst>
          </p:cNvPr>
          <p:cNvSpPr/>
          <p:nvPr/>
        </p:nvSpPr>
        <p:spPr>
          <a:xfrm>
            <a:off x="3436809" y="326789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7B5422-1062-E7F2-00E4-9C4C023B19C7}"/>
              </a:ext>
            </a:extLst>
          </p:cNvPr>
          <p:cNvSpPr/>
          <p:nvPr/>
        </p:nvSpPr>
        <p:spPr>
          <a:xfrm>
            <a:off x="2247544" y="286130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7C1CD8-4AAA-FF1D-0A70-1236B22380F7}"/>
              </a:ext>
            </a:extLst>
          </p:cNvPr>
          <p:cNvSpPr/>
          <p:nvPr/>
        </p:nvSpPr>
        <p:spPr>
          <a:xfrm>
            <a:off x="3019582" y="3253774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E3390B-141E-5ADD-49C6-D3A92F3DC689}"/>
              </a:ext>
            </a:extLst>
          </p:cNvPr>
          <p:cNvSpPr/>
          <p:nvPr/>
        </p:nvSpPr>
        <p:spPr>
          <a:xfrm>
            <a:off x="3247790" y="2463292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86150A-CC7F-9A42-AE70-A69EA8705CB0}"/>
              </a:ext>
            </a:extLst>
          </p:cNvPr>
          <p:cNvSpPr/>
          <p:nvPr/>
        </p:nvSpPr>
        <p:spPr>
          <a:xfrm>
            <a:off x="1847688" y="294137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F4BD7F-9D7D-C416-F63A-66F4F48F94EF}"/>
              </a:ext>
            </a:extLst>
          </p:cNvPr>
          <p:cNvSpPr/>
          <p:nvPr/>
        </p:nvSpPr>
        <p:spPr>
          <a:xfrm>
            <a:off x="2576638" y="255474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E3A4E1-DAB7-F87A-E4FB-F63B7BA63B64}"/>
              </a:ext>
            </a:extLst>
          </p:cNvPr>
          <p:cNvSpPr txBox="1"/>
          <p:nvPr/>
        </p:nvSpPr>
        <p:spPr>
          <a:xfrm>
            <a:off x="1564982" y="1601578"/>
            <a:ext cx="202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d=1</a:t>
            </a:r>
            <a:endParaRPr lang="en-US" sz="3200" i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04C438-9900-9E1C-D78C-C2F3DDF08802}"/>
              </a:ext>
            </a:extLst>
          </p:cNvPr>
          <p:cNvCxnSpPr/>
          <p:nvPr/>
        </p:nvCxnSpPr>
        <p:spPr>
          <a:xfrm flipV="1">
            <a:off x="1686721" y="2793332"/>
            <a:ext cx="4064668" cy="4064668"/>
          </a:xfrm>
          <a:prstGeom prst="line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AB1D34C-73B6-CB74-FF18-B53B889B02C1}"/>
              </a:ext>
            </a:extLst>
          </p:cNvPr>
          <p:cNvCxnSpPr>
            <a:cxnSpLocks/>
          </p:cNvCxnSpPr>
          <p:nvPr/>
        </p:nvCxnSpPr>
        <p:spPr>
          <a:xfrm>
            <a:off x="1661443" y="3494446"/>
            <a:ext cx="1692960" cy="1663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1E38D5-C7BC-C5AC-51EA-931D1B264D5D}"/>
              </a:ext>
            </a:extLst>
          </p:cNvPr>
          <p:cNvCxnSpPr>
            <a:cxnSpLocks/>
          </p:cNvCxnSpPr>
          <p:nvPr/>
        </p:nvCxnSpPr>
        <p:spPr>
          <a:xfrm>
            <a:off x="2236558" y="3403863"/>
            <a:ext cx="1469858" cy="1444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69E2DE03-2450-30D7-49E3-9681CDC93545}"/>
              </a:ext>
            </a:extLst>
          </p:cNvPr>
          <p:cNvSpPr/>
          <p:nvPr/>
        </p:nvSpPr>
        <p:spPr>
          <a:xfrm>
            <a:off x="2793487" y="5540766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657E3A4-3ABE-52EC-E590-98652AB23977}"/>
              </a:ext>
            </a:extLst>
          </p:cNvPr>
          <p:cNvSpPr/>
          <p:nvPr/>
        </p:nvSpPr>
        <p:spPr>
          <a:xfrm>
            <a:off x="2908185" y="5439462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AA12EED-0531-747B-E259-82835B4E9FD6}"/>
              </a:ext>
            </a:extLst>
          </p:cNvPr>
          <p:cNvSpPr/>
          <p:nvPr/>
        </p:nvSpPr>
        <p:spPr>
          <a:xfrm>
            <a:off x="2956705" y="5391669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E44B6F8-3FB1-3B84-ECE2-E113C5D70A76}"/>
              </a:ext>
            </a:extLst>
          </p:cNvPr>
          <p:cNvSpPr/>
          <p:nvPr/>
        </p:nvSpPr>
        <p:spPr>
          <a:xfrm>
            <a:off x="3274229" y="5087957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7E9DDA-A456-065D-2E67-5E0AD2AAB208}"/>
              </a:ext>
            </a:extLst>
          </p:cNvPr>
          <p:cNvSpPr/>
          <p:nvPr/>
        </p:nvSpPr>
        <p:spPr>
          <a:xfrm>
            <a:off x="3214192" y="515122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6615A3B-9D7D-781B-6F3C-A5AE72CE3A89}"/>
              </a:ext>
            </a:extLst>
          </p:cNvPr>
          <p:cNvSpPr/>
          <p:nvPr/>
        </p:nvSpPr>
        <p:spPr>
          <a:xfrm>
            <a:off x="3647180" y="472694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1B638A6-61F6-512A-30DE-8F1E43F3BBAB}"/>
              </a:ext>
            </a:extLst>
          </p:cNvPr>
          <p:cNvSpPr/>
          <p:nvPr/>
        </p:nvSpPr>
        <p:spPr>
          <a:xfrm>
            <a:off x="3599803" y="476958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70F80E8-1821-AE0C-32D3-CBF70840993A}"/>
              </a:ext>
            </a:extLst>
          </p:cNvPr>
          <p:cNvSpPr/>
          <p:nvPr/>
        </p:nvSpPr>
        <p:spPr>
          <a:xfrm>
            <a:off x="3442662" y="4912419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9DD9440-24B4-A6DE-94B6-E2F31AAA7521}"/>
              </a:ext>
            </a:extLst>
          </p:cNvPr>
          <p:cNvSpPr/>
          <p:nvPr/>
        </p:nvSpPr>
        <p:spPr>
          <a:xfrm>
            <a:off x="3890043" y="4478316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4067233-CD72-43DB-C28B-28B56E533F6D}"/>
              </a:ext>
            </a:extLst>
          </p:cNvPr>
          <p:cNvSpPr/>
          <p:nvPr/>
        </p:nvSpPr>
        <p:spPr>
          <a:xfrm>
            <a:off x="4057003" y="4303307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B747C92-5D31-D643-D6CF-680BEEE8AC72}"/>
              </a:ext>
            </a:extLst>
          </p:cNvPr>
          <p:cNvSpPr/>
          <p:nvPr/>
        </p:nvSpPr>
        <p:spPr>
          <a:xfrm>
            <a:off x="4196162" y="414559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30D5865-E11B-9A26-6388-3197C9D98D85}"/>
              </a:ext>
            </a:extLst>
          </p:cNvPr>
          <p:cNvSpPr/>
          <p:nvPr/>
        </p:nvSpPr>
        <p:spPr>
          <a:xfrm>
            <a:off x="4265744" y="408443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2996613-57C4-1F5C-CA5C-29DE4156F965}"/>
              </a:ext>
            </a:extLst>
          </p:cNvPr>
          <p:cNvSpPr/>
          <p:nvPr/>
        </p:nvSpPr>
        <p:spPr>
          <a:xfrm>
            <a:off x="4582626" y="375952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8F1D4D7-BA85-1B3D-3597-6651AAB01F7C}"/>
              </a:ext>
            </a:extLst>
          </p:cNvPr>
          <p:cNvSpPr/>
          <p:nvPr/>
        </p:nvSpPr>
        <p:spPr>
          <a:xfrm>
            <a:off x="3738083" y="463647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C36378-93B3-0C77-D5FD-1921016A9A64}"/>
              </a:ext>
            </a:extLst>
          </p:cNvPr>
          <p:cNvSpPr txBox="1"/>
          <p:nvPr/>
        </p:nvSpPr>
        <p:spPr>
          <a:xfrm>
            <a:off x="6440612" y="2034300"/>
            <a:ext cx="5622052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Based on </a:t>
            </a:r>
          </a:p>
          <a:p>
            <a:endParaRPr lang="en-US" sz="3200" dirty="0"/>
          </a:p>
          <a:p>
            <a:r>
              <a:rPr lang="en-US" sz="3200" i="1" dirty="0" err="1"/>
              <a:t>XX</a:t>
            </a:r>
            <a:r>
              <a:rPr lang="en-US" sz="3200" i="1" baseline="30000" dirty="0" err="1"/>
              <a:t>t</a:t>
            </a:r>
            <a:r>
              <a:rPr lang="en-US" sz="3200" i="1" dirty="0"/>
              <a:t> = U𝚺</a:t>
            </a:r>
            <a:r>
              <a:rPr lang="en-US" sz="3200" i="1" baseline="30000" dirty="0"/>
              <a:t>2</a:t>
            </a:r>
            <a:r>
              <a:rPr lang="en-US" sz="3200" i="1" dirty="0"/>
              <a:t>U</a:t>
            </a:r>
            <a:r>
              <a:rPr lang="en-US" sz="3200" i="1" baseline="30000" dirty="0"/>
              <a:t>t</a:t>
            </a:r>
            <a:endParaRPr lang="en-US" sz="3200" i="1" dirty="0"/>
          </a:p>
          <a:p>
            <a:endParaRPr lang="en-US" sz="3200" i="1" dirty="0"/>
          </a:p>
          <a:p>
            <a:r>
              <a:rPr lang="en-US" sz="3200" i="1" dirty="0"/>
              <a:t>Y = XU = U𝚺</a:t>
            </a:r>
          </a:p>
          <a:p>
            <a:endParaRPr lang="en-US" sz="3200" dirty="0"/>
          </a:p>
          <a:p>
            <a:r>
              <a:rPr lang="en-US" sz="3200" dirty="0"/>
              <a:t>minimizing reconstruction error</a:t>
            </a:r>
          </a:p>
          <a:p>
            <a:endParaRPr lang="en-US" sz="3200" dirty="0"/>
          </a:p>
          <a:p>
            <a:r>
              <a:rPr lang="en-US" sz="3200" i="1" dirty="0"/>
              <a:t>∥U𝚺 – </a:t>
            </a:r>
            <a:r>
              <a:rPr lang="en-US" sz="3200" i="1" dirty="0" err="1"/>
              <a:t>U</a:t>
            </a:r>
            <a:r>
              <a:rPr lang="en-US" sz="3200" i="1" baseline="-25000" dirty="0" err="1"/>
              <a:t>red</a:t>
            </a:r>
            <a:r>
              <a:rPr lang="en-US" sz="3200" i="1" dirty="0"/>
              <a:t>𝚺</a:t>
            </a:r>
            <a:r>
              <a:rPr lang="en-US" sz="3200" i="1" baseline="-25000" dirty="0"/>
              <a:t>red</a:t>
            </a:r>
            <a:r>
              <a:rPr lang="en-US" sz="3200" i="1" dirty="0"/>
              <a:t>∥</a:t>
            </a:r>
            <a:r>
              <a:rPr lang="en-US" sz="3200" i="1" baseline="-25000" dirty="0"/>
              <a:t>2</a:t>
            </a:r>
            <a:r>
              <a:rPr lang="en-US" sz="3200" i="1" baseline="30000" dirty="0"/>
              <a:t>2</a:t>
            </a:r>
            <a:r>
              <a:rPr lang="en-US" sz="3200" i="1" dirty="0"/>
              <a:t>   or   ∥X - X</a:t>
            </a:r>
            <a:r>
              <a:rPr lang="en-US" sz="3200" i="1" baseline="-25000" dirty="0"/>
              <a:t>red</a:t>
            </a:r>
            <a:r>
              <a:rPr lang="en-US" sz="3200" i="1" dirty="0"/>
              <a:t>∥</a:t>
            </a:r>
            <a:r>
              <a:rPr lang="en-US" sz="3200" i="1" baseline="-25000" dirty="0"/>
              <a:t>2</a:t>
            </a:r>
            <a:r>
              <a:rPr lang="en-US" sz="3200" i="1" baseline="30000" dirty="0"/>
              <a:t>2</a:t>
            </a:r>
            <a:endParaRPr lang="en-US" sz="3200" i="1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18072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1ABE5DB3-318A-8DD6-B411-E4C66723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42" b="1242"/>
          <a:stretch/>
        </p:blipFill>
        <p:spPr>
          <a:xfrm>
            <a:off x="145027" y="1702050"/>
            <a:ext cx="6134100" cy="51559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80816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limits of</a:t>
            </a:r>
            <a:br>
              <a:rPr lang="en-US" sz="4400" dirty="0"/>
            </a:br>
            <a:r>
              <a:rPr lang="en-US" sz="4400" dirty="0"/>
              <a:t>linearity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PCA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pic>
        <p:nvPicPr>
          <p:cNvPr id="80" name="Picture 79">
            <a:extLst>
              <a:ext uri="{FF2B5EF4-FFF2-40B4-BE49-F238E27FC236}">
                <a16:creationId xmlns:a16="http://schemas.microsoft.com/office/drawing/2014/main" id="{496F62B8-C8E5-D610-592E-582A6A448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89" y="2171172"/>
            <a:ext cx="4925963" cy="46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67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85763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  <a:r>
              <a:rPr lang="en-US" sz="4400" dirty="0" err="1">
                <a:hlinkClick r:id="rId2"/>
              </a:rPr>
              <a:t>kernelPCA</a:t>
            </a:r>
            <a:endParaRPr lang="en-US" sz="4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560088"/>
              </p:ext>
            </p:extLst>
          </p:nvPr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kPCA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AE3A4E1-DAB7-F87A-E4FB-F63B7BA63B64}"/>
              </a:ext>
            </a:extLst>
          </p:cNvPr>
          <p:cNvSpPr txBox="1"/>
          <p:nvPr/>
        </p:nvSpPr>
        <p:spPr>
          <a:xfrm>
            <a:off x="1564982" y="1601578"/>
            <a:ext cx="292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p’ d=1</a:t>
            </a:r>
            <a:endParaRPr lang="en-US" sz="3200" i="1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71583577-9EF3-F769-94D9-FEC2BEA646B5}"/>
              </a:ext>
            </a:extLst>
          </p:cNvPr>
          <p:cNvSpPr/>
          <p:nvPr/>
        </p:nvSpPr>
        <p:spPr>
          <a:xfrm>
            <a:off x="4090737" y="3626743"/>
            <a:ext cx="1812758" cy="551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FA0A4C9-A21C-63BA-1C29-D9BF02389429}"/>
              </a:ext>
            </a:extLst>
          </p:cNvPr>
          <p:cNvGrpSpPr/>
          <p:nvPr/>
        </p:nvGrpSpPr>
        <p:grpSpPr>
          <a:xfrm>
            <a:off x="6024503" y="2362901"/>
            <a:ext cx="6135343" cy="4282615"/>
            <a:chOff x="6024503" y="2362901"/>
            <a:chExt cx="6135343" cy="4282615"/>
          </a:xfrm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71789AB5-ADA3-2D8D-832E-86A609368C1B}"/>
                </a:ext>
              </a:extLst>
            </p:cNvPr>
            <p:cNvSpPr/>
            <p:nvPr/>
          </p:nvSpPr>
          <p:spPr>
            <a:xfrm>
              <a:off x="6024503" y="2362901"/>
              <a:ext cx="6135343" cy="3523736"/>
            </a:xfrm>
            <a:prstGeom prst="parallelogram">
              <a:avLst/>
            </a:prstGeom>
            <a:noFill/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04C438-9900-9E1C-D78C-C2F3DDF088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958" y="3626743"/>
              <a:ext cx="5438661" cy="3018773"/>
            </a:xfrm>
            <a:prstGeom prst="line">
              <a:avLst/>
            </a:prstGeom>
            <a:ln w="698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10953C-483D-5586-3D97-AA14E13F07D5}"/>
                </a:ext>
              </a:extLst>
            </p:cNvPr>
            <p:cNvSpPr/>
            <p:nvPr/>
          </p:nvSpPr>
          <p:spPr>
            <a:xfrm rot="10800000">
              <a:off x="10120919" y="34685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248B1E2-CD20-FC65-DD67-9D8B6419EA5A}"/>
                </a:ext>
              </a:extLst>
            </p:cNvPr>
            <p:cNvSpPr/>
            <p:nvPr/>
          </p:nvSpPr>
          <p:spPr>
            <a:xfrm rot="10800000">
              <a:off x="10539166" y="33543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9F39FFB-E911-1B45-546F-E2966480B2A2}"/>
                </a:ext>
              </a:extLst>
            </p:cNvPr>
            <p:cNvSpPr/>
            <p:nvPr/>
          </p:nvSpPr>
          <p:spPr>
            <a:xfrm rot="10800000">
              <a:off x="9100452" y="27262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7C1CD8-4AAA-FF1D-0A70-1236B22380F7}"/>
                </a:ext>
              </a:extLst>
            </p:cNvPr>
            <p:cNvSpPr/>
            <p:nvPr/>
          </p:nvSpPr>
          <p:spPr>
            <a:xfrm rot="10800000">
              <a:off x="8683225" y="271214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8F3A2-EF4A-9B2C-E0FE-0CDC99D17D2E}"/>
                </a:ext>
              </a:extLst>
            </p:cNvPr>
            <p:cNvSpPr/>
            <p:nvPr/>
          </p:nvSpPr>
          <p:spPr>
            <a:xfrm>
              <a:off x="7897235" y="451518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1329B69-A756-83D3-F0D5-99D10F65C887}"/>
                </a:ext>
              </a:extLst>
            </p:cNvPr>
            <p:cNvSpPr/>
            <p:nvPr/>
          </p:nvSpPr>
          <p:spPr>
            <a:xfrm>
              <a:off x="8710708" y="414221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EE3390B-141E-5ADD-49C6-D3A92F3DC689}"/>
                </a:ext>
              </a:extLst>
            </p:cNvPr>
            <p:cNvSpPr/>
            <p:nvPr/>
          </p:nvSpPr>
          <p:spPr>
            <a:xfrm>
              <a:off x="8205914" y="431729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B86150A-CC7F-9A42-AE70-A69EA8705CB0}"/>
                </a:ext>
              </a:extLst>
            </p:cNvPr>
            <p:cNvSpPr/>
            <p:nvPr/>
          </p:nvSpPr>
          <p:spPr>
            <a:xfrm>
              <a:off x="7226993" y="38092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6957A4-5420-30B5-C002-C61F3BC7AF8E}"/>
                </a:ext>
              </a:extLst>
            </p:cNvPr>
            <p:cNvCxnSpPr>
              <a:cxnSpLocks/>
            </p:cNvCxnSpPr>
            <p:nvPr/>
          </p:nvCxnSpPr>
          <p:spPr>
            <a:xfrm>
              <a:off x="7034723" y="4592883"/>
              <a:ext cx="853452" cy="1160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DD28899-751D-4B8F-00CB-BE78028A0CF6}"/>
                </a:ext>
              </a:extLst>
            </p:cNvPr>
            <p:cNvCxnSpPr>
              <a:cxnSpLocks/>
            </p:cNvCxnSpPr>
            <p:nvPr/>
          </p:nvCxnSpPr>
          <p:spPr>
            <a:xfrm>
              <a:off x="7421865" y="4718413"/>
              <a:ext cx="670242" cy="9110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3F656E8-239F-91FC-AF6B-3133BB1DEF36}"/>
                </a:ext>
              </a:extLst>
            </p:cNvPr>
            <p:cNvCxnSpPr>
              <a:cxnSpLocks/>
            </p:cNvCxnSpPr>
            <p:nvPr/>
          </p:nvCxnSpPr>
          <p:spPr>
            <a:xfrm>
              <a:off x="7650296" y="4380650"/>
              <a:ext cx="774097" cy="105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C506709-77B3-E814-9A19-CEA23C015F46}"/>
                </a:ext>
              </a:extLst>
            </p:cNvPr>
            <p:cNvCxnSpPr>
              <a:cxnSpLocks/>
            </p:cNvCxnSpPr>
            <p:nvPr/>
          </p:nvCxnSpPr>
          <p:spPr>
            <a:xfrm>
              <a:off x="8052128" y="4684059"/>
              <a:ext cx="491204" cy="667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3CA69A-7FF6-F9A8-743B-62262067BA9E}"/>
                </a:ext>
              </a:extLst>
            </p:cNvPr>
            <p:cNvCxnSpPr>
              <a:cxnSpLocks/>
            </p:cNvCxnSpPr>
            <p:nvPr/>
          </p:nvCxnSpPr>
          <p:spPr>
            <a:xfrm>
              <a:off x="7382281" y="3974052"/>
              <a:ext cx="1077060" cy="1471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FCE30EA-5151-A20D-1473-546A8BA36C4F}"/>
                </a:ext>
              </a:extLst>
            </p:cNvPr>
            <p:cNvCxnSpPr>
              <a:cxnSpLocks/>
            </p:cNvCxnSpPr>
            <p:nvPr/>
          </p:nvCxnSpPr>
          <p:spPr>
            <a:xfrm>
              <a:off x="8363451" y="4472661"/>
              <a:ext cx="542129" cy="7369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6ABF49E-7D98-CF42-61FC-421F06299D0C}"/>
                </a:ext>
              </a:extLst>
            </p:cNvPr>
            <p:cNvCxnSpPr>
              <a:cxnSpLocks/>
            </p:cNvCxnSpPr>
            <p:nvPr/>
          </p:nvCxnSpPr>
          <p:spPr>
            <a:xfrm>
              <a:off x="8850483" y="4309255"/>
              <a:ext cx="488013" cy="6633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3458F9C-E9C3-86C9-0C49-B63EC95ED3AC}"/>
                </a:ext>
              </a:extLst>
            </p:cNvPr>
            <p:cNvCxnSpPr>
              <a:cxnSpLocks/>
            </p:cNvCxnSpPr>
            <p:nvPr/>
          </p:nvCxnSpPr>
          <p:spPr>
            <a:xfrm>
              <a:off x="9064957" y="3266524"/>
              <a:ext cx="975208" cy="1326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44052FE-3D55-ACD2-CD37-B515410A4817}"/>
                </a:ext>
              </a:extLst>
            </p:cNvPr>
            <p:cNvCxnSpPr>
              <a:cxnSpLocks/>
            </p:cNvCxnSpPr>
            <p:nvPr/>
          </p:nvCxnSpPr>
          <p:spPr>
            <a:xfrm>
              <a:off x="8832301" y="2868790"/>
              <a:ext cx="1208942" cy="16442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B23FE63-655A-3E30-DB90-484FAD0F4A1F}"/>
                </a:ext>
              </a:extLst>
            </p:cNvPr>
            <p:cNvCxnSpPr>
              <a:cxnSpLocks/>
            </p:cNvCxnSpPr>
            <p:nvPr/>
          </p:nvCxnSpPr>
          <p:spPr>
            <a:xfrm>
              <a:off x="9251421" y="2885556"/>
              <a:ext cx="1110583" cy="1510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C8EE54-5407-2473-0040-D797DE19CBC3}"/>
                </a:ext>
              </a:extLst>
            </p:cNvPr>
            <p:cNvCxnSpPr>
              <a:cxnSpLocks/>
            </p:cNvCxnSpPr>
            <p:nvPr/>
          </p:nvCxnSpPr>
          <p:spPr>
            <a:xfrm>
              <a:off x="9607296" y="3258173"/>
              <a:ext cx="780682" cy="10617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84832F6-D1D3-4A49-EE9D-652077F2B31F}"/>
                </a:ext>
              </a:extLst>
            </p:cNvPr>
            <p:cNvCxnSpPr>
              <a:cxnSpLocks/>
            </p:cNvCxnSpPr>
            <p:nvPr/>
          </p:nvCxnSpPr>
          <p:spPr>
            <a:xfrm>
              <a:off x="9929135" y="3445987"/>
              <a:ext cx="610031" cy="829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341AB4D-8F44-D675-5514-38476D38584A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974" y="3633801"/>
              <a:ext cx="395853" cy="538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6B7E266-BCA8-A284-EE6A-17087819624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237" y="3514957"/>
              <a:ext cx="334318" cy="4546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97B5422-1062-E7F2-00E4-9C4C023B19C7}"/>
                </a:ext>
              </a:extLst>
            </p:cNvPr>
            <p:cNvSpPr/>
            <p:nvPr/>
          </p:nvSpPr>
          <p:spPr>
            <a:xfrm>
              <a:off x="7496182" y="421985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9ECE660-9E65-2E46-8D4B-C57B84EA7A86}"/>
                </a:ext>
              </a:extLst>
            </p:cNvPr>
            <p:cNvSpPr/>
            <p:nvPr/>
          </p:nvSpPr>
          <p:spPr>
            <a:xfrm rot="10800000">
              <a:off x="9455125" y="30905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9B3B969-112A-1866-630C-43A994C1D1F6}"/>
                </a:ext>
              </a:extLst>
            </p:cNvPr>
            <p:cNvSpPr/>
            <p:nvPr/>
          </p:nvSpPr>
          <p:spPr>
            <a:xfrm rot="10800000">
              <a:off x="9791825" y="330018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A6530E7-824F-3FD6-E043-CCA286A10157}"/>
                </a:ext>
              </a:extLst>
            </p:cNvPr>
            <p:cNvSpPr/>
            <p:nvPr/>
          </p:nvSpPr>
          <p:spPr>
            <a:xfrm rot="10800000">
              <a:off x="8905580" y="3104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C76D5C-AB04-B171-CBCE-D58F74B628E4}"/>
                </a:ext>
              </a:extLst>
            </p:cNvPr>
            <p:cNvSpPr/>
            <p:nvPr/>
          </p:nvSpPr>
          <p:spPr>
            <a:xfrm>
              <a:off x="7315610" y="461261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2F4BD7F-9D7D-C416-F63A-66F4F48F94EF}"/>
                </a:ext>
              </a:extLst>
            </p:cNvPr>
            <p:cNvSpPr/>
            <p:nvPr/>
          </p:nvSpPr>
          <p:spPr>
            <a:xfrm>
              <a:off x="6893707" y="443055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F34AB70-5DCC-7779-7ADA-993CE00944D2}"/>
                </a:ext>
              </a:extLst>
            </p:cNvPr>
            <p:cNvSpPr/>
            <p:nvPr/>
          </p:nvSpPr>
          <p:spPr>
            <a:xfrm>
              <a:off x="7795269" y="56472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D299ECC-D340-3F8C-0CE2-7A1DA1583115}"/>
                </a:ext>
              </a:extLst>
            </p:cNvPr>
            <p:cNvSpPr/>
            <p:nvPr/>
          </p:nvSpPr>
          <p:spPr>
            <a:xfrm>
              <a:off x="7981100" y="55497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3F0A749-02DE-98E6-C2AC-82C184DCBF0E}"/>
                </a:ext>
              </a:extLst>
            </p:cNvPr>
            <p:cNvSpPr/>
            <p:nvPr/>
          </p:nvSpPr>
          <p:spPr>
            <a:xfrm>
              <a:off x="8379379" y="533512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DED4EC7-2D9E-5463-8BB8-41CD38C62F20}"/>
                </a:ext>
              </a:extLst>
            </p:cNvPr>
            <p:cNvSpPr/>
            <p:nvPr/>
          </p:nvSpPr>
          <p:spPr>
            <a:xfrm>
              <a:off x="8352762" y="5354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C3538A-243A-F1D2-0FF9-F863AD056B85}"/>
                </a:ext>
              </a:extLst>
            </p:cNvPr>
            <p:cNvSpPr/>
            <p:nvPr/>
          </p:nvSpPr>
          <p:spPr>
            <a:xfrm>
              <a:off x="8471068" y="529490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37BD4E3-1D0D-4E20-BB56-55DAD5FCDD5E}"/>
                </a:ext>
              </a:extLst>
            </p:cNvPr>
            <p:cNvSpPr/>
            <p:nvPr/>
          </p:nvSpPr>
          <p:spPr>
            <a:xfrm>
              <a:off x="8790397" y="509812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61413FA-D122-22BD-B962-A3A36A60F6AE}"/>
                </a:ext>
              </a:extLst>
            </p:cNvPr>
            <p:cNvSpPr/>
            <p:nvPr/>
          </p:nvSpPr>
          <p:spPr>
            <a:xfrm>
              <a:off x="9220601" y="486297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51FD805-2570-DF00-44F4-DD9C1FB02AA3}"/>
                </a:ext>
              </a:extLst>
            </p:cNvPr>
            <p:cNvSpPr/>
            <p:nvPr/>
          </p:nvSpPr>
          <p:spPr>
            <a:xfrm>
              <a:off x="9909315" y="448145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42A4BF9-6A3E-0F8A-E11E-DC54AB58AAC2}"/>
                </a:ext>
              </a:extLst>
            </p:cNvPr>
            <p:cNvSpPr/>
            <p:nvPr/>
          </p:nvSpPr>
          <p:spPr>
            <a:xfrm>
              <a:off x="9977089" y="44542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C1B5089-BBB5-9B34-B716-036512883B51}"/>
                </a:ext>
              </a:extLst>
            </p:cNvPr>
            <p:cNvSpPr/>
            <p:nvPr/>
          </p:nvSpPr>
          <p:spPr>
            <a:xfrm>
              <a:off x="10254028" y="430455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5AF3433-9A68-F7CB-C7EB-A79102C13603}"/>
                </a:ext>
              </a:extLst>
            </p:cNvPr>
            <p:cNvSpPr/>
            <p:nvPr/>
          </p:nvSpPr>
          <p:spPr>
            <a:xfrm>
              <a:off x="10315791" y="425966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5D28C3-0F3F-FBC2-4F3D-D0097CA7983C}"/>
                </a:ext>
              </a:extLst>
            </p:cNvPr>
            <p:cNvSpPr/>
            <p:nvPr/>
          </p:nvSpPr>
          <p:spPr>
            <a:xfrm>
              <a:off x="10438394" y="4170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909D4B-5313-B909-5792-AE71034545B3}"/>
                </a:ext>
              </a:extLst>
            </p:cNvPr>
            <p:cNvSpPr/>
            <p:nvPr/>
          </p:nvSpPr>
          <p:spPr>
            <a:xfrm>
              <a:off x="10554025" y="411358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B3EF99C-E859-12EE-4400-3F27AB1E649B}"/>
                </a:ext>
              </a:extLst>
            </p:cNvPr>
            <p:cNvSpPr/>
            <p:nvPr/>
          </p:nvSpPr>
          <p:spPr>
            <a:xfrm>
              <a:off x="10933119" y="388656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32617F3-E76B-94D0-8FAD-1D64AF16B72D}"/>
              </a:ext>
            </a:extLst>
          </p:cNvPr>
          <p:cNvGrpSpPr/>
          <p:nvPr/>
        </p:nvGrpSpPr>
        <p:grpSpPr>
          <a:xfrm>
            <a:off x="161985" y="2120852"/>
            <a:ext cx="4308528" cy="3947425"/>
            <a:chOff x="161985" y="2120852"/>
            <a:chExt cx="4308528" cy="394742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8749AF0-10E4-2596-D25B-48558714C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19" y="2120852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41E321F-615D-8C15-F403-FBFD1AA249FC}"/>
                </a:ext>
              </a:extLst>
            </p:cNvPr>
            <p:cNvCxnSpPr>
              <a:cxnSpLocks/>
            </p:cNvCxnSpPr>
            <p:nvPr/>
          </p:nvCxnSpPr>
          <p:spPr>
            <a:xfrm>
              <a:off x="161985" y="5812196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30E0F05-9E56-B7E5-3C90-D98BAB3C6570}"/>
                </a:ext>
              </a:extLst>
            </p:cNvPr>
            <p:cNvSpPr/>
            <p:nvPr/>
          </p:nvSpPr>
          <p:spPr>
            <a:xfrm>
              <a:off x="2090147" y="45421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2C26F98-9024-D4C6-B343-2968D90EC642}"/>
                </a:ext>
              </a:extLst>
            </p:cNvPr>
            <p:cNvSpPr/>
            <p:nvPr/>
          </p:nvSpPr>
          <p:spPr>
            <a:xfrm>
              <a:off x="1491849" y="333782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3154932-93A5-8825-DD5D-66758ADEAFF6}"/>
                </a:ext>
              </a:extLst>
            </p:cNvPr>
            <p:cNvSpPr/>
            <p:nvPr/>
          </p:nvSpPr>
          <p:spPr>
            <a:xfrm>
              <a:off x="1601250" y="43650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F883753-FEB1-5E14-1702-A496BE6C005D}"/>
                </a:ext>
              </a:extLst>
            </p:cNvPr>
            <p:cNvSpPr/>
            <p:nvPr/>
          </p:nvSpPr>
          <p:spPr>
            <a:xfrm>
              <a:off x="1312585" y="38390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BB276BA-E289-D414-598E-C1283041EA5E}"/>
                </a:ext>
              </a:extLst>
            </p:cNvPr>
            <p:cNvSpPr/>
            <p:nvPr/>
          </p:nvSpPr>
          <p:spPr>
            <a:xfrm>
              <a:off x="2589748" y="40339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A1B8F95-23CA-3680-2386-FD77EB6F2A83}"/>
                </a:ext>
              </a:extLst>
            </p:cNvPr>
            <p:cNvSpPr/>
            <p:nvPr/>
          </p:nvSpPr>
          <p:spPr>
            <a:xfrm>
              <a:off x="2100922" y="40764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BF7F545-01E5-E95D-B5CE-5BD5AA2F7AF2}"/>
                </a:ext>
              </a:extLst>
            </p:cNvPr>
            <p:cNvSpPr/>
            <p:nvPr/>
          </p:nvSpPr>
          <p:spPr>
            <a:xfrm>
              <a:off x="2066972" y="325406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7FD1267-F6E0-25C5-AAE4-D0A5D71572FA}"/>
                </a:ext>
              </a:extLst>
            </p:cNvPr>
            <p:cNvSpPr/>
            <p:nvPr/>
          </p:nvSpPr>
          <p:spPr>
            <a:xfrm>
              <a:off x="2674074" y="35767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A3A4583-7B3B-62FC-A1C9-9FD44EAD0024}"/>
                </a:ext>
              </a:extLst>
            </p:cNvPr>
            <p:cNvSpPr/>
            <p:nvPr/>
          </p:nvSpPr>
          <p:spPr>
            <a:xfrm>
              <a:off x="3436809" y="3267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815F042-DC3D-F027-A0BD-A53024F1950A}"/>
                </a:ext>
              </a:extLst>
            </p:cNvPr>
            <p:cNvSpPr/>
            <p:nvPr/>
          </p:nvSpPr>
          <p:spPr>
            <a:xfrm>
              <a:off x="2247544" y="286130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A67718A-DBF5-475F-2562-A862D38AF7DA}"/>
                </a:ext>
              </a:extLst>
            </p:cNvPr>
            <p:cNvSpPr/>
            <p:nvPr/>
          </p:nvSpPr>
          <p:spPr>
            <a:xfrm>
              <a:off x="3019582" y="325377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5139969-2EB5-FFA5-132C-901F74015282}"/>
                </a:ext>
              </a:extLst>
            </p:cNvPr>
            <p:cNvSpPr/>
            <p:nvPr/>
          </p:nvSpPr>
          <p:spPr>
            <a:xfrm>
              <a:off x="3247790" y="246329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1569712-2BED-5A09-A1BA-7D6CE049DE54}"/>
                </a:ext>
              </a:extLst>
            </p:cNvPr>
            <p:cNvSpPr/>
            <p:nvPr/>
          </p:nvSpPr>
          <p:spPr>
            <a:xfrm>
              <a:off x="1847688" y="29413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32FA817-D1AD-23A9-DB31-C15440E598D3}"/>
                </a:ext>
              </a:extLst>
            </p:cNvPr>
            <p:cNvSpPr/>
            <p:nvPr/>
          </p:nvSpPr>
          <p:spPr>
            <a:xfrm>
              <a:off x="2576638" y="25547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A5B7B1FF-4871-8698-66C0-7BA5DE9D5590}"/>
              </a:ext>
            </a:extLst>
          </p:cNvPr>
          <p:cNvSpPr txBox="1"/>
          <p:nvPr/>
        </p:nvSpPr>
        <p:spPr>
          <a:xfrm>
            <a:off x="4674960" y="2922328"/>
            <a:ext cx="128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𝜑</a:t>
            </a:r>
          </a:p>
        </p:txBody>
      </p:sp>
    </p:spTree>
    <p:extLst>
      <p:ext uri="{BB962C8B-B14F-4D97-AF65-F5344CB8AC3E}">
        <p14:creationId xmlns:p14="http://schemas.microsoft.com/office/powerpoint/2010/main" val="482408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85763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  <a:r>
              <a:rPr lang="en-US" sz="4400" dirty="0" err="1"/>
              <a:t>kernelPCA</a:t>
            </a:r>
            <a:endParaRPr lang="en-US" sz="4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kPCA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AE3A4E1-DAB7-F87A-E4FB-F63B7BA63B64}"/>
              </a:ext>
            </a:extLst>
          </p:cNvPr>
          <p:cNvSpPr txBox="1"/>
          <p:nvPr/>
        </p:nvSpPr>
        <p:spPr>
          <a:xfrm>
            <a:off x="1564982" y="1601578"/>
            <a:ext cx="292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p’ d=1</a:t>
            </a:r>
            <a:endParaRPr lang="en-US" sz="3200" i="1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71583577-9EF3-F769-94D9-FEC2BEA646B5}"/>
              </a:ext>
            </a:extLst>
          </p:cNvPr>
          <p:cNvSpPr/>
          <p:nvPr/>
        </p:nvSpPr>
        <p:spPr>
          <a:xfrm>
            <a:off x="4090737" y="3626743"/>
            <a:ext cx="1812758" cy="551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FA0A4C9-A21C-63BA-1C29-D9BF02389429}"/>
              </a:ext>
            </a:extLst>
          </p:cNvPr>
          <p:cNvGrpSpPr/>
          <p:nvPr/>
        </p:nvGrpSpPr>
        <p:grpSpPr>
          <a:xfrm>
            <a:off x="6024503" y="2362901"/>
            <a:ext cx="6135343" cy="4282615"/>
            <a:chOff x="6024503" y="2362901"/>
            <a:chExt cx="6135343" cy="4282615"/>
          </a:xfrm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71789AB5-ADA3-2D8D-832E-86A609368C1B}"/>
                </a:ext>
              </a:extLst>
            </p:cNvPr>
            <p:cNvSpPr/>
            <p:nvPr/>
          </p:nvSpPr>
          <p:spPr>
            <a:xfrm>
              <a:off x="6024503" y="2362901"/>
              <a:ext cx="6135343" cy="3523736"/>
            </a:xfrm>
            <a:prstGeom prst="parallelogram">
              <a:avLst/>
            </a:prstGeom>
            <a:noFill/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04C438-9900-9E1C-D78C-C2F3DDF088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958" y="3626743"/>
              <a:ext cx="5438661" cy="3018773"/>
            </a:xfrm>
            <a:prstGeom prst="line">
              <a:avLst/>
            </a:prstGeom>
            <a:ln w="698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10953C-483D-5586-3D97-AA14E13F07D5}"/>
                </a:ext>
              </a:extLst>
            </p:cNvPr>
            <p:cNvSpPr/>
            <p:nvPr/>
          </p:nvSpPr>
          <p:spPr>
            <a:xfrm rot="10800000">
              <a:off x="10120919" y="34685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248B1E2-CD20-FC65-DD67-9D8B6419EA5A}"/>
                </a:ext>
              </a:extLst>
            </p:cNvPr>
            <p:cNvSpPr/>
            <p:nvPr/>
          </p:nvSpPr>
          <p:spPr>
            <a:xfrm rot="10800000">
              <a:off x="10539166" y="33543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9F39FFB-E911-1B45-546F-E2966480B2A2}"/>
                </a:ext>
              </a:extLst>
            </p:cNvPr>
            <p:cNvSpPr/>
            <p:nvPr/>
          </p:nvSpPr>
          <p:spPr>
            <a:xfrm rot="10800000">
              <a:off x="9100452" y="27262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7C1CD8-4AAA-FF1D-0A70-1236B22380F7}"/>
                </a:ext>
              </a:extLst>
            </p:cNvPr>
            <p:cNvSpPr/>
            <p:nvPr/>
          </p:nvSpPr>
          <p:spPr>
            <a:xfrm rot="10800000">
              <a:off x="8683225" y="271214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8F3A2-EF4A-9B2C-E0FE-0CDC99D17D2E}"/>
                </a:ext>
              </a:extLst>
            </p:cNvPr>
            <p:cNvSpPr/>
            <p:nvPr/>
          </p:nvSpPr>
          <p:spPr>
            <a:xfrm>
              <a:off x="7897235" y="451518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1329B69-A756-83D3-F0D5-99D10F65C887}"/>
                </a:ext>
              </a:extLst>
            </p:cNvPr>
            <p:cNvSpPr/>
            <p:nvPr/>
          </p:nvSpPr>
          <p:spPr>
            <a:xfrm>
              <a:off x="8710708" y="414221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EE3390B-141E-5ADD-49C6-D3A92F3DC689}"/>
                </a:ext>
              </a:extLst>
            </p:cNvPr>
            <p:cNvSpPr/>
            <p:nvPr/>
          </p:nvSpPr>
          <p:spPr>
            <a:xfrm>
              <a:off x="8205914" y="431729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B86150A-CC7F-9A42-AE70-A69EA8705CB0}"/>
                </a:ext>
              </a:extLst>
            </p:cNvPr>
            <p:cNvSpPr/>
            <p:nvPr/>
          </p:nvSpPr>
          <p:spPr>
            <a:xfrm>
              <a:off x="7226993" y="38092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6957A4-5420-30B5-C002-C61F3BC7AF8E}"/>
                </a:ext>
              </a:extLst>
            </p:cNvPr>
            <p:cNvCxnSpPr>
              <a:cxnSpLocks/>
            </p:cNvCxnSpPr>
            <p:nvPr/>
          </p:nvCxnSpPr>
          <p:spPr>
            <a:xfrm>
              <a:off x="7034723" y="4592883"/>
              <a:ext cx="853452" cy="1160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DD28899-751D-4B8F-00CB-BE78028A0CF6}"/>
                </a:ext>
              </a:extLst>
            </p:cNvPr>
            <p:cNvCxnSpPr>
              <a:cxnSpLocks/>
            </p:cNvCxnSpPr>
            <p:nvPr/>
          </p:nvCxnSpPr>
          <p:spPr>
            <a:xfrm>
              <a:off x="7421865" y="4718413"/>
              <a:ext cx="670242" cy="9110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3F656E8-239F-91FC-AF6B-3133BB1DEF36}"/>
                </a:ext>
              </a:extLst>
            </p:cNvPr>
            <p:cNvCxnSpPr>
              <a:cxnSpLocks/>
            </p:cNvCxnSpPr>
            <p:nvPr/>
          </p:nvCxnSpPr>
          <p:spPr>
            <a:xfrm>
              <a:off x="7650296" y="4380650"/>
              <a:ext cx="774097" cy="105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C506709-77B3-E814-9A19-CEA23C015F46}"/>
                </a:ext>
              </a:extLst>
            </p:cNvPr>
            <p:cNvCxnSpPr>
              <a:cxnSpLocks/>
            </p:cNvCxnSpPr>
            <p:nvPr/>
          </p:nvCxnSpPr>
          <p:spPr>
            <a:xfrm>
              <a:off x="8052128" y="4684059"/>
              <a:ext cx="491204" cy="667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3CA69A-7FF6-F9A8-743B-62262067BA9E}"/>
                </a:ext>
              </a:extLst>
            </p:cNvPr>
            <p:cNvCxnSpPr>
              <a:cxnSpLocks/>
            </p:cNvCxnSpPr>
            <p:nvPr/>
          </p:nvCxnSpPr>
          <p:spPr>
            <a:xfrm>
              <a:off x="7382281" y="3974052"/>
              <a:ext cx="1077060" cy="1471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FCE30EA-5151-A20D-1473-546A8BA36C4F}"/>
                </a:ext>
              </a:extLst>
            </p:cNvPr>
            <p:cNvCxnSpPr>
              <a:cxnSpLocks/>
            </p:cNvCxnSpPr>
            <p:nvPr/>
          </p:nvCxnSpPr>
          <p:spPr>
            <a:xfrm>
              <a:off x="8363451" y="4472661"/>
              <a:ext cx="542129" cy="7369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6ABF49E-7D98-CF42-61FC-421F06299D0C}"/>
                </a:ext>
              </a:extLst>
            </p:cNvPr>
            <p:cNvCxnSpPr>
              <a:cxnSpLocks/>
            </p:cNvCxnSpPr>
            <p:nvPr/>
          </p:nvCxnSpPr>
          <p:spPr>
            <a:xfrm>
              <a:off x="8850483" y="4309255"/>
              <a:ext cx="488013" cy="6633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3458F9C-E9C3-86C9-0C49-B63EC95ED3AC}"/>
                </a:ext>
              </a:extLst>
            </p:cNvPr>
            <p:cNvCxnSpPr>
              <a:cxnSpLocks/>
            </p:cNvCxnSpPr>
            <p:nvPr/>
          </p:nvCxnSpPr>
          <p:spPr>
            <a:xfrm>
              <a:off x="9064957" y="3266524"/>
              <a:ext cx="975208" cy="1326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44052FE-3D55-ACD2-CD37-B515410A4817}"/>
                </a:ext>
              </a:extLst>
            </p:cNvPr>
            <p:cNvCxnSpPr>
              <a:cxnSpLocks/>
            </p:cNvCxnSpPr>
            <p:nvPr/>
          </p:nvCxnSpPr>
          <p:spPr>
            <a:xfrm>
              <a:off x="8832301" y="2868790"/>
              <a:ext cx="1208942" cy="16442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B23FE63-655A-3E30-DB90-484FAD0F4A1F}"/>
                </a:ext>
              </a:extLst>
            </p:cNvPr>
            <p:cNvCxnSpPr>
              <a:cxnSpLocks/>
            </p:cNvCxnSpPr>
            <p:nvPr/>
          </p:nvCxnSpPr>
          <p:spPr>
            <a:xfrm>
              <a:off x="9251421" y="2885556"/>
              <a:ext cx="1110583" cy="1510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C8EE54-5407-2473-0040-D797DE19CBC3}"/>
                </a:ext>
              </a:extLst>
            </p:cNvPr>
            <p:cNvCxnSpPr>
              <a:cxnSpLocks/>
            </p:cNvCxnSpPr>
            <p:nvPr/>
          </p:nvCxnSpPr>
          <p:spPr>
            <a:xfrm>
              <a:off x="9607296" y="3258173"/>
              <a:ext cx="780682" cy="10617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84832F6-D1D3-4A49-EE9D-652077F2B31F}"/>
                </a:ext>
              </a:extLst>
            </p:cNvPr>
            <p:cNvCxnSpPr>
              <a:cxnSpLocks/>
            </p:cNvCxnSpPr>
            <p:nvPr/>
          </p:nvCxnSpPr>
          <p:spPr>
            <a:xfrm>
              <a:off x="9929135" y="3445987"/>
              <a:ext cx="610031" cy="829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341AB4D-8F44-D675-5514-38476D38584A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974" y="3633801"/>
              <a:ext cx="395853" cy="538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6B7E266-BCA8-A284-EE6A-17087819624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237" y="3514957"/>
              <a:ext cx="334318" cy="4546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97B5422-1062-E7F2-00E4-9C4C023B19C7}"/>
                </a:ext>
              </a:extLst>
            </p:cNvPr>
            <p:cNvSpPr/>
            <p:nvPr/>
          </p:nvSpPr>
          <p:spPr>
            <a:xfrm>
              <a:off x="7496182" y="421985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9ECE660-9E65-2E46-8D4B-C57B84EA7A86}"/>
                </a:ext>
              </a:extLst>
            </p:cNvPr>
            <p:cNvSpPr/>
            <p:nvPr/>
          </p:nvSpPr>
          <p:spPr>
            <a:xfrm rot="10800000">
              <a:off x="9455125" y="30905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9B3B969-112A-1866-630C-43A994C1D1F6}"/>
                </a:ext>
              </a:extLst>
            </p:cNvPr>
            <p:cNvSpPr/>
            <p:nvPr/>
          </p:nvSpPr>
          <p:spPr>
            <a:xfrm rot="10800000">
              <a:off x="9791825" y="330018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A6530E7-824F-3FD6-E043-CCA286A10157}"/>
                </a:ext>
              </a:extLst>
            </p:cNvPr>
            <p:cNvSpPr/>
            <p:nvPr/>
          </p:nvSpPr>
          <p:spPr>
            <a:xfrm rot="10800000">
              <a:off x="8905580" y="3104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C76D5C-AB04-B171-CBCE-D58F74B628E4}"/>
                </a:ext>
              </a:extLst>
            </p:cNvPr>
            <p:cNvSpPr/>
            <p:nvPr/>
          </p:nvSpPr>
          <p:spPr>
            <a:xfrm>
              <a:off x="7315610" y="461261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2F4BD7F-9D7D-C416-F63A-66F4F48F94EF}"/>
                </a:ext>
              </a:extLst>
            </p:cNvPr>
            <p:cNvSpPr/>
            <p:nvPr/>
          </p:nvSpPr>
          <p:spPr>
            <a:xfrm>
              <a:off x="6893707" y="4430553"/>
              <a:ext cx="194872" cy="19487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F34AB70-5DCC-7779-7ADA-993CE00944D2}"/>
                </a:ext>
              </a:extLst>
            </p:cNvPr>
            <p:cNvSpPr/>
            <p:nvPr/>
          </p:nvSpPr>
          <p:spPr>
            <a:xfrm>
              <a:off x="7795269" y="56472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D299ECC-D340-3F8C-0CE2-7A1DA1583115}"/>
                </a:ext>
              </a:extLst>
            </p:cNvPr>
            <p:cNvSpPr/>
            <p:nvPr/>
          </p:nvSpPr>
          <p:spPr>
            <a:xfrm>
              <a:off x="7981100" y="55497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3F0A749-02DE-98E6-C2AC-82C184DCBF0E}"/>
                </a:ext>
              </a:extLst>
            </p:cNvPr>
            <p:cNvSpPr/>
            <p:nvPr/>
          </p:nvSpPr>
          <p:spPr>
            <a:xfrm>
              <a:off x="8379379" y="533512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DED4EC7-2D9E-5463-8BB8-41CD38C62F20}"/>
                </a:ext>
              </a:extLst>
            </p:cNvPr>
            <p:cNvSpPr/>
            <p:nvPr/>
          </p:nvSpPr>
          <p:spPr>
            <a:xfrm>
              <a:off x="8352762" y="5354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C3538A-243A-F1D2-0FF9-F863AD056B85}"/>
                </a:ext>
              </a:extLst>
            </p:cNvPr>
            <p:cNvSpPr/>
            <p:nvPr/>
          </p:nvSpPr>
          <p:spPr>
            <a:xfrm>
              <a:off x="8471068" y="529490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37BD4E3-1D0D-4E20-BB56-55DAD5FCDD5E}"/>
                </a:ext>
              </a:extLst>
            </p:cNvPr>
            <p:cNvSpPr/>
            <p:nvPr/>
          </p:nvSpPr>
          <p:spPr>
            <a:xfrm>
              <a:off x="8790397" y="509812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61413FA-D122-22BD-B962-A3A36A60F6AE}"/>
                </a:ext>
              </a:extLst>
            </p:cNvPr>
            <p:cNvSpPr/>
            <p:nvPr/>
          </p:nvSpPr>
          <p:spPr>
            <a:xfrm>
              <a:off x="9220601" y="486297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51FD805-2570-DF00-44F4-DD9C1FB02AA3}"/>
                </a:ext>
              </a:extLst>
            </p:cNvPr>
            <p:cNvSpPr/>
            <p:nvPr/>
          </p:nvSpPr>
          <p:spPr>
            <a:xfrm>
              <a:off x="9909315" y="448145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42A4BF9-6A3E-0F8A-E11E-DC54AB58AAC2}"/>
                </a:ext>
              </a:extLst>
            </p:cNvPr>
            <p:cNvSpPr/>
            <p:nvPr/>
          </p:nvSpPr>
          <p:spPr>
            <a:xfrm>
              <a:off x="9977089" y="44542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C1B5089-BBB5-9B34-B716-036512883B51}"/>
                </a:ext>
              </a:extLst>
            </p:cNvPr>
            <p:cNvSpPr/>
            <p:nvPr/>
          </p:nvSpPr>
          <p:spPr>
            <a:xfrm>
              <a:off x="10254028" y="430455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5AF3433-9A68-F7CB-C7EB-A79102C13603}"/>
                </a:ext>
              </a:extLst>
            </p:cNvPr>
            <p:cNvSpPr/>
            <p:nvPr/>
          </p:nvSpPr>
          <p:spPr>
            <a:xfrm>
              <a:off x="10315791" y="425966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5D28C3-0F3F-FBC2-4F3D-D0097CA7983C}"/>
                </a:ext>
              </a:extLst>
            </p:cNvPr>
            <p:cNvSpPr/>
            <p:nvPr/>
          </p:nvSpPr>
          <p:spPr>
            <a:xfrm>
              <a:off x="10438394" y="4170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909D4B-5313-B909-5792-AE71034545B3}"/>
                </a:ext>
              </a:extLst>
            </p:cNvPr>
            <p:cNvSpPr/>
            <p:nvPr/>
          </p:nvSpPr>
          <p:spPr>
            <a:xfrm>
              <a:off x="10554025" y="411358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B3EF99C-E859-12EE-4400-3F27AB1E649B}"/>
                </a:ext>
              </a:extLst>
            </p:cNvPr>
            <p:cNvSpPr/>
            <p:nvPr/>
          </p:nvSpPr>
          <p:spPr>
            <a:xfrm>
              <a:off x="10933119" y="388656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32617F3-E76B-94D0-8FAD-1D64AF16B72D}"/>
              </a:ext>
            </a:extLst>
          </p:cNvPr>
          <p:cNvGrpSpPr/>
          <p:nvPr/>
        </p:nvGrpSpPr>
        <p:grpSpPr>
          <a:xfrm>
            <a:off x="161985" y="2120852"/>
            <a:ext cx="4308528" cy="3947425"/>
            <a:chOff x="161985" y="2120852"/>
            <a:chExt cx="4308528" cy="394742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8749AF0-10E4-2596-D25B-48558714C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19" y="2120852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41E321F-615D-8C15-F403-FBFD1AA249FC}"/>
                </a:ext>
              </a:extLst>
            </p:cNvPr>
            <p:cNvCxnSpPr>
              <a:cxnSpLocks/>
            </p:cNvCxnSpPr>
            <p:nvPr/>
          </p:nvCxnSpPr>
          <p:spPr>
            <a:xfrm>
              <a:off x="161985" y="5812196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30E0F05-9E56-B7E5-3C90-D98BAB3C6570}"/>
                </a:ext>
              </a:extLst>
            </p:cNvPr>
            <p:cNvSpPr/>
            <p:nvPr/>
          </p:nvSpPr>
          <p:spPr>
            <a:xfrm>
              <a:off x="2090147" y="4542101"/>
              <a:ext cx="194872" cy="19487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2C26F98-9024-D4C6-B343-2968D90EC642}"/>
                </a:ext>
              </a:extLst>
            </p:cNvPr>
            <p:cNvSpPr/>
            <p:nvPr/>
          </p:nvSpPr>
          <p:spPr>
            <a:xfrm>
              <a:off x="1491849" y="333782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3154932-93A5-8825-DD5D-66758ADEAFF6}"/>
                </a:ext>
              </a:extLst>
            </p:cNvPr>
            <p:cNvSpPr/>
            <p:nvPr/>
          </p:nvSpPr>
          <p:spPr>
            <a:xfrm>
              <a:off x="1601250" y="43650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F883753-FEB1-5E14-1702-A496BE6C005D}"/>
                </a:ext>
              </a:extLst>
            </p:cNvPr>
            <p:cNvSpPr/>
            <p:nvPr/>
          </p:nvSpPr>
          <p:spPr>
            <a:xfrm>
              <a:off x="1312585" y="38390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BB276BA-E289-D414-598E-C1283041EA5E}"/>
                </a:ext>
              </a:extLst>
            </p:cNvPr>
            <p:cNvSpPr/>
            <p:nvPr/>
          </p:nvSpPr>
          <p:spPr>
            <a:xfrm>
              <a:off x="2589748" y="40339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A1B8F95-23CA-3680-2386-FD77EB6F2A83}"/>
                </a:ext>
              </a:extLst>
            </p:cNvPr>
            <p:cNvSpPr/>
            <p:nvPr/>
          </p:nvSpPr>
          <p:spPr>
            <a:xfrm>
              <a:off x="2100922" y="40764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BF7F545-01E5-E95D-B5CE-5BD5AA2F7AF2}"/>
                </a:ext>
              </a:extLst>
            </p:cNvPr>
            <p:cNvSpPr/>
            <p:nvPr/>
          </p:nvSpPr>
          <p:spPr>
            <a:xfrm>
              <a:off x="2066972" y="325406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7FD1267-F6E0-25C5-AAE4-D0A5D71572FA}"/>
                </a:ext>
              </a:extLst>
            </p:cNvPr>
            <p:cNvSpPr/>
            <p:nvPr/>
          </p:nvSpPr>
          <p:spPr>
            <a:xfrm>
              <a:off x="2674074" y="35767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A3A4583-7B3B-62FC-A1C9-9FD44EAD0024}"/>
                </a:ext>
              </a:extLst>
            </p:cNvPr>
            <p:cNvSpPr/>
            <p:nvPr/>
          </p:nvSpPr>
          <p:spPr>
            <a:xfrm>
              <a:off x="3436809" y="3267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815F042-DC3D-F027-A0BD-A53024F1950A}"/>
                </a:ext>
              </a:extLst>
            </p:cNvPr>
            <p:cNvSpPr/>
            <p:nvPr/>
          </p:nvSpPr>
          <p:spPr>
            <a:xfrm>
              <a:off x="2247544" y="286130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A67718A-DBF5-475F-2562-A862D38AF7DA}"/>
                </a:ext>
              </a:extLst>
            </p:cNvPr>
            <p:cNvSpPr/>
            <p:nvPr/>
          </p:nvSpPr>
          <p:spPr>
            <a:xfrm>
              <a:off x="3019582" y="325377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5139969-2EB5-FFA5-132C-901F74015282}"/>
                </a:ext>
              </a:extLst>
            </p:cNvPr>
            <p:cNvSpPr/>
            <p:nvPr/>
          </p:nvSpPr>
          <p:spPr>
            <a:xfrm>
              <a:off x="3247790" y="246329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1569712-2BED-5A09-A1BA-7D6CE049DE54}"/>
                </a:ext>
              </a:extLst>
            </p:cNvPr>
            <p:cNvSpPr/>
            <p:nvPr/>
          </p:nvSpPr>
          <p:spPr>
            <a:xfrm>
              <a:off x="1847688" y="29413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32FA817-D1AD-23A9-DB31-C15440E598D3}"/>
                </a:ext>
              </a:extLst>
            </p:cNvPr>
            <p:cNvSpPr/>
            <p:nvPr/>
          </p:nvSpPr>
          <p:spPr>
            <a:xfrm>
              <a:off x="2576638" y="25547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A5B7B1FF-4871-8698-66C0-7BA5DE9D5590}"/>
              </a:ext>
            </a:extLst>
          </p:cNvPr>
          <p:cNvSpPr txBox="1"/>
          <p:nvPr/>
        </p:nvSpPr>
        <p:spPr>
          <a:xfrm>
            <a:off x="4674960" y="2922328"/>
            <a:ext cx="128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4512C-A887-D8B5-5635-66FA5798B408}"/>
              </a:ext>
            </a:extLst>
          </p:cNvPr>
          <p:cNvSpPr txBox="1"/>
          <p:nvPr/>
        </p:nvSpPr>
        <p:spPr>
          <a:xfrm>
            <a:off x="6413185" y="4177302"/>
            <a:ext cx="1282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𝜑(  )</a:t>
            </a:r>
          </a:p>
        </p:txBody>
      </p:sp>
    </p:spTree>
    <p:extLst>
      <p:ext uri="{BB962C8B-B14F-4D97-AF65-F5344CB8AC3E}">
        <p14:creationId xmlns:p14="http://schemas.microsoft.com/office/powerpoint/2010/main" val="4130401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85763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  <a:r>
              <a:rPr lang="en-US" sz="4400" dirty="0" err="1"/>
              <a:t>kernelPCA</a:t>
            </a:r>
            <a:endParaRPr lang="en-US" sz="4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714926"/>
              </p:ext>
            </p:extLst>
          </p:nvPr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kPCA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EC36378-93B3-0C77-D5FD-1921016A9A64}"/>
              </a:ext>
            </a:extLst>
          </p:cNvPr>
          <p:cNvSpPr txBox="1"/>
          <p:nvPr/>
        </p:nvSpPr>
        <p:spPr>
          <a:xfrm>
            <a:off x="2114314" y="1765425"/>
            <a:ext cx="10136108" cy="583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Analogous to PCA</a:t>
            </a:r>
          </a:p>
          <a:p>
            <a:endParaRPr lang="en-US" sz="3200" dirty="0"/>
          </a:p>
          <a:p>
            <a:r>
              <a:rPr lang="en-US" sz="3200" i="1" dirty="0" err="1"/>
              <a:t>XX</a:t>
            </a:r>
            <a:r>
              <a:rPr lang="en-US" sz="3200" i="1" baseline="30000" dirty="0" err="1"/>
              <a:t>t</a:t>
            </a:r>
            <a:r>
              <a:rPr lang="en-US" sz="3200" i="1" dirty="0"/>
              <a:t>  		⟷	</a:t>
            </a:r>
            <a:r>
              <a:rPr lang="en-US" sz="3200" b="1" i="1" dirty="0"/>
              <a:t>𝜑</a:t>
            </a:r>
            <a:r>
              <a:rPr lang="en-US" sz="3200" i="1" dirty="0"/>
              <a:t>(X)</a:t>
            </a:r>
            <a:r>
              <a:rPr lang="en-US" sz="3200" b="1" i="1" dirty="0"/>
              <a:t>𝜑</a:t>
            </a:r>
            <a:r>
              <a:rPr lang="en-US" sz="3200" i="1" dirty="0"/>
              <a:t>(X)</a:t>
            </a:r>
            <a:r>
              <a:rPr lang="en-US" sz="3200" i="1" baseline="30000" dirty="0"/>
              <a:t>t</a:t>
            </a:r>
            <a:r>
              <a:rPr lang="en-US" sz="3200" i="1" dirty="0"/>
              <a:t> = [𝜑(x</a:t>
            </a:r>
            <a:r>
              <a:rPr lang="en-US" sz="3200" i="1" baseline="-25000" dirty="0"/>
              <a:t>i</a:t>
            </a:r>
            <a:r>
              <a:rPr lang="en-US" sz="3200" i="1" dirty="0"/>
              <a:t>)𝜑(</a:t>
            </a:r>
            <a:r>
              <a:rPr lang="en-US" sz="3200" i="1" dirty="0" err="1"/>
              <a:t>x</a:t>
            </a:r>
            <a:r>
              <a:rPr lang="en-US" sz="3200" i="1" baseline="-25000" dirty="0" err="1"/>
              <a:t>j</a:t>
            </a:r>
            <a:r>
              <a:rPr lang="en-US" sz="3200" i="1" dirty="0"/>
              <a:t>)</a:t>
            </a:r>
            <a:r>
              <a:rPr lang="en-US" sz="3200" i="1" baseline="30000" dirty="0"/>
              <a:t>t</a:t>
            </a:r>
            <a:r>
              <a:rPr lang="en-US" sz="3200" i="1" dirty="0"/>
              <a:t> ]</a:t>
            </a:r>
            <a:r>
              <a:rPr lang="en-US" sz="3200" i="1" baseline="-25000" dirty="0" err="1"/>
              <a:t>ij</a:t>
            </a:r>
            <a:endParaRPr lang="en-US" sz="3200" i="1" baseline="-25000" dirty="0"/>
          </a:p>
          <a:p>
            <a:endParaRPr lang="en-US" sz="3200" i="1" baseline="-25000" dirty="0"/>
          </a:p>
          <a:p>
            <a:r>
              <a:rPr lang="en-US" sz="3200" i="1" dirty="0"/>
              <a:t>Y = U𝚺 	⟷	</a:t>
            </a:r>
            <a:r>
              <a:rPr lang="en-US" sz="3200" dirty="0"/>
              <a:t>Y = Q 𝛬</a:t>
            </a:r>
            <a:r>
              <a:rPr lang="en-US" sz="3200" baseline="30000" dirty="0"/>
              <a:t>1/2</a:t>
            </a:r>
            <a:endParaRPr lang="en-US" sz="3200" i="1" dirty="0"/>
          </a:p>
          <a:p>
            <a:endParaRPr lang="en-US" sz="3200" i="1" dirty="0"/>
          </a:p>
          <a:p>
            <a:r>
              <a:rPr lang="en-US" sz="3200" i="1" dirty="0"/>
              <a:t>by assuming centered kernel 𝜑 and a centered kernel matrix</a:t>
            </a:r>
          </a:p>
          <a:p>
            <a:endParaRPr lang="en-US" sz="3200" i="1" dirty="0"/>
          </a:p>
          <a:p>
            <a:r>
              <a:rPr lang="en-US" sz="3200" b="0" i="0" dirty="0" err="1">
                <a:solidFill>
                  <a:srgbClr val="202124"/>
                </a:solidFill>
                <a:effectLst/>
                <a:latin typeface="Google Sans"/>
              </a:rPr>
              <a:t>M̃</a:t>
            </a:r>
            <a:r>
              <a:rPr lang="en-US" sz="3200" b="0" i="1" baseline="-25000" dirty="0" err="1">
                <a:solidFill>
                  <a:srgbClr val="202124"/>
                </a:solidFill>
                <a:effectLst/>
                <a:latin typeface="Google Sans"/>
              </a:rPr>
              <a:t>ij</a:t>
            </a:r>
            <a:r>
              <a:rPr lang="en-US" sz="3200" b="0" i="1" dirty="0">
                <a:solidFill>
                  <a:srgbClr val="202124"/>
                </a:solidFill>
                <a:effectLst/>
                <a:latin typeface="Google Sans"/>
              </a:rPr>
              <a:t> = </a:t>
            </a:r>
            <a:r>
              <a:rPr lang="en-US" sz="3200" i="1" dirty="0"/>
              <a:t>𝜑(x</a:t>
            </a:r>
            <a:r>
              <a:rPr lang="en-US" sz="3200" i="1" baseline="-25000" dirty="0"/>
              <a:t>i</a:t>
            </a:r>
            <a:r>
              <a:rPr lang="en-US" sz="3200" i="1" dirty="0"/>
              <a:t>)𝜑(</a:t>
            </a:r>
            <a:r>
              <a:rPr lang="en-US" sz="3200" i="1" dirty="0" err="1"/>
              <a:t>x</a:t>
            </a:r>
            <a:r>
              <a:rPr lang="en-US" sz="3200" i="1" baseline="-25000" dirty="0" err="1"/>
              <a:t>j</a:t>
            </a:r>
            <a:r>
              <a:rPr lang="en-US" sz="3200" i="1" dirty="0"/>
              <a:t>)</a:t>
            </a:r>
            <a:r>
              <a:rPr lang="en-US" sz="3200" baseline="30000" dirty="0"/>
              <a:t>t</a:t>
            </a:r>
            <a:r>
              <a:rPr lang="en-US" sz="3200" dirty="0"/>
              <a:t> = Q𝛬Q</a:t>
            </a:r>
            <a:r>
              <a:rPr lang="en-US" sz="3200" baseline="30000" dirty="0"/>
              <a:t>t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DE5AC9-96B0-FCBA-ED50-E4F32B06D0D0}"/>
              </a:ext>
            </a:extLst>
          </p:cNvPr>
          <p:cNvGrpSpPr/>
          <p:nvPr/>
        </p:nvGrpSpPr>
        <p:grpSpPr>
          <a:xfrm>
            <a:off x="129336" y="1524000"/>
            <a:ext cx="1701913" cy="1394677"/>
            <a:chOff x="161985" y="2120852"/>
            <a:chExt cx="4308528" cy="394742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BEC131E-8B3A-20E2-E1E1-B239460B88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19" y="2120852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086A243-9A85-9C97-A0C8-5DD4B8607871}"/>
                </a:ext>
              </a:extLst>
            </p:cNvPr>
            <p:cNvCxnSpPr>
              <a:cxnSpLocks/>
            </p:cNvCxnSpPr>
            <p:nvPr/>
          </p:nvCxnSpPr>
          <p:spPr>
            <a:xfrm>
              <a:off x="161985" y="5812196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40553ED-CB76-3E22-1D34-B9C66D699B45}"/>
                </a:ext>
              </a:extLst>
            </p:cNvPr>
            <p:cNvSpPr/>
            <p:nvPr/>
          </p:nvSpPr>
          <p:spPr>
            <a:xfrm>
              <a:off x="2090147" y="45421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8506D47-A876-D2FC-F122-7EDED2B13C35}"/>
                </a:ext>
              </a:extLst>
            </p:cNvPr>
            <p:cNvSpPr/>
            <p:nvPr/>
          </p:nvSpPr>
          <p:spPr>
            <a:xfrm>
              <a:off x="1491849" y="333782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3AD51B3-6A66-6ED0-A1F5-7F63282F31AD}"/>
                </a:ext>
              </a:extLst>
            </p:cNvPr>
            <p:cNvSpPr/>
            <p:nvPr/>
          </p:nvSpPr>
          <p:spPr>
            <a:xfrm>
              <a:off x="1601250" y="43650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4D06058-81C4-AAAE-7874-4463970CC192}"/>
                </a:ext>
              </a:extLst>
            </p:cNvPr>
            <p:cNvSpPr/>
            <p:nvPr/>
          </p:nvSpPr>
          <p:spPr>
            <a:xfrm>
              <a:off x="1312585" y="38390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D5EBFFF-9E11-2EE4-0FFB-8A47F4EDD479}"/>
                </a:ext>
              </a:extLst>
            </p:cNvPr>
            <p:cNvSpPr/>
            <p:nvPr/>
          </p:nvSpPr>
          <p:spPr>
            <a:xfrm>
              <a:off x="2589748" y="40339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E6D4706-E9EA-7640-7771-874828F961F1}"/>
                </a:ext>
              </a:extLst>
            </p:cNvPr>
            <p:cNvSpPr/>
            <p:nvPr/>
          </p:nvSpPr>
          <p:spPr>
            <a:xfrm>
              <a:off x="2100922" y="40764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2CF7-E507-C15B-D061-5C7476727764}"/>
                </a:ext>
              </a:extLst>
            </p:cNvPr>
            <p:cNvSpPr/>
            <p:nvPr/>
          </p:nvSpPr>
          <p:spPr>
            <a:xfrm>
              <a:off x="2066972" y="325406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C2A8F8F-BD06-F072-3E89-4EF0F00EBD6D}"/>
                </a:ext>
              </a:extLst>
            </p:cNvPr>
            <p:cNvSpPr/>
            <p:nvPr/>
          </p:nvSpPr>
          <p:spPr>
            <a:xfrm>
              <a:off x="2674074" y="35767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637256A-2195-4CF6-2180-730DFFA77166}"/>
                </a:ext>
              </a:extLst>
            </p:cNvPr>
            <p:cNvSpPr/>
            <p:nvPr/>
          </p:nvSpPr>
          <p:spPr>
            <a:xfrm>
              <a:off x="3436809" y="3267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E4791A6-D742-F041-7B17-B212E8CBD164}"/>
                </a:ext>
              </a:extLst>
            </p:cNvPr>
            <p:cNvSpPr/>
            <p:nvPr/>
          </p:nvSpPr>
          <p:spPr>
            <a:xfrm>
              <a:off x="2247544" y="286130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685F59-5B63-43DE-BB68-162C5051F128}"/>
                </a:ext>
              </a:extLst>
            </p:cNvPr>
            <p:cNvSpPr/>
            <p:nvPr/>
          </p:nvSpPr>
          <p:spPr>
            <a:xfrm>
              <a:off x="3019582" y="325377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8CC0DFC-2419-D3A9-B035-4E25E9C3B4B6}"/>
                </a:ext>
              </a:extLst>
            </p:cNvPr>
            <p:cNvSpPr/>
            <p:nvPr/>
          </p:nvSpPr>
          <p:spPr>
            <a:xfrm>
              <a:off x="3247790" y="246329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977C3EA-CCFF-82D2-14C4-1DFE89C6C877}"/>
                </a:ext>
              </a:extLst>
            </p:cNvPr>
            <p:cNvSpPr/>
            <p:nvPr/>
          </p:nvSpPr>
          <p:spPr>
            <a:xfrm>
              <a:off x="1847688" y="29413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8F57CC3-D7B0-979F-A9F0-89590E350076}"/>
                </a:ext>
              </a:extLst>
            </p:cNvPr>
            <p:cNvSpPr/>
            <p:nvPr/>
          </p:nvSpPr>
          <p:spPr>
            <a:xfrm>
              <a:off x="2576638" y="25547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D931821-C945-A494-885A-57F22327F39D}"/>
              </a:ext>
            </a:extLst>
          </p:cNvPr>
          <p:cNvGrpSpPr/>
          <p:nvPr/>
        </p:nvGrpSpPr>
        <p:grpSpPr>
          <a:xfrm>
            <a:off x="17860" y="3089166"/>
            <a:ext cx="1870585" cy="1742108"/>
            <a:chOff x="6024503" y="2362901"/>
            <a:chExt cx="6135343" cy="4282615"/>
          </a:xfrm>
        </p:grpSpPr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108C8211-AB7F-ABC2-9122-89F84F989FF6}"/>
                </a:ext>
              </a:extLst>
            </p:cNvPr>
            <p:cNvSpPr/>
            <p:nvPr/>
          </p:nvSpPr>
          <p:spPr>
            <a:xfrm>
              <a:off x="6024503" y="2362901"/>
              <a:ext cx="6135343" cy="3523736"/>
            </a:xfrm>
            <a:prstGeom prst="parallelogram">
              <a:avLst/>
            </a:prstGeom>
            <a:noFill/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0A1DB73-4C58-4FBD-2440-EBDCC7A09B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958" y="3626743"/>
              <a:ext cx="5438661" cy="3018773"/>
            </a:xfrm>
            <a:prstGeom prst="line">
              <a:avLst/>
            </a:prstGeom>
            <a:ln w="698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2DD9D61-43E9-6767-88A5-87BED35AF3D9}"/>
                </a:ext>
              </a:extLst>
            </p:cNvPr>
            <p:cNvSpPr/>
            <p:nvPr/>
          </p:nvSpPr>
          <p:spPr>
            <a:xfrm rot="10800000">
              <a:off x="10120919" y="34685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583F9D2-570A-A443-B1E8-F14FAAE137F4}"/>
                </a:ext>
              </a:extLst>
            </p:cNvPr>
            <p:cNvSpPr/>
            <p:nvPr/>
          </p:nvSpPr>
          <p:spPr>
            <a:xfrm rot="10800000">
              <a:off x="10539166" y="33543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D1D81FA-AA31-5ADD-B8F8-A3780E613EBD}"/>
                </a:ext>
              </a:extLst>
            </p:cNvPr>
            <p:cNvSpPr/>
            <p:nvPr/>
          </p:nvSpPr>
          <p:spPr>
            <a:xfrm rot="10800000">
              <a:off x="9100452" y="27262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D4580EF-054A-8662-588F-C2C8082C8D6E}"/>
                </a:ext>
              </a:extLst>
            </p:cNvPr>
            <p:cNvSpPr/>
            <p:nvPr/>
          </p:nvSpPr>
          <p:spPr>
            <a:xfrm rot="10800000">
              <a:off x="8683225" y="271214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B023F7E-ABBC-3AAF-0670-FCCBAE8B9399}"/>
                </a:ext>
              </a:extLst>
            </p:cNvPr>
            <p:cNvSpPr/>
            <p:nvPr/>
          </p:nvSpPr>
          <p:spPr>
            <a:xfrm>
              <a:off x="7897235" y="451518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8A8D2E3-1771-63EB-BD3E-609F88DCB480}"/>
                </a:ext>
              </a:extLst>
            </p:cNvPr>
            <p:cNvSpPr/>
            <p:nvPr/>
          </p:nvSpPr>
          <p:spPr>
            <a:xfrm>
              <a:off x="8710708" y="414221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CBF60F4-C622-7BD7-83C9-8B9140A18195}"/>
                </a:ext>
              </a:extLst>
            </p:cNvPr>
            <p:cNvSpPr/>
            <p:nvPr/>
          </p:nvSpPr>
          <p:spPr>
            <a:xfrm>
              <a:off x="8205914" y="431729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3FDE7C-CA8F-6822-06F7-AE0F42CCF113}"/>
                </a:ext>
              </a:extLst>
            </p:cNvPr>
            <p:cNvSpPr/>
            <p:nvPr/>
          </p:nvSpPr>
          <p:spPr>
            <a:xfrm>
              <a:off x="7226993" y="38092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7DDDDF0-4987-B4D6-9372-D6C89BD0C3DA}"/>
                </a:ext>
              </a:extLst>
            </p:cNvPr>
            <p:cNvCxnSpPr>
              <a:cxnSpLocks/>
            </p:cNvCxnSpPr>
            <p:nvPr/>
          </p:nvCxnSpPr>
          <p:spPr>
            <a:xfrm>
              <a:off x="7034723" y="4592883"/>
              <a:ext cx="853452" cy="1160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6EBE349-0500-EF96-2369-601E7000BEA1}"/>
                </a:ext>
              </a:extLst>
            </p:cNvPr>
            <p:cNvCxnSpPr>
              <a:cxnSpLocks/>
            </p:cNvCxnSpPr>
            <p:nvPr/>
          </p:nvCxnSpPr>
          <p:spPr>
            <a:xfrm>
              <a:off x="7421865" y="4718413"/>
              <a:ext cx="670242" cy="9110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1DDC039-AFB0-E1F8-DEDF-76028203F448}"/>
                </a:ext>
              </a:extLst>
            </p:cNvPr>
            <p:cNvCxnSpPr>
              <a:cxnSpLocks/>
            </p:cNvCxnSpPr>
            <p:nvPr/>
          </p:nvCxnSpPr>
          <p:spPr>
            <a:xfrm>
              <a:off x="7650296" y="4380650"/>
              <a:ext cx="774097" cy="105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EEF1A1C-8D9A-1D62-610B-97A4A53E20F1}"/>
                </a:ext>
              </a:extLst>
            </p:cNvPr>
            <p:cNvCxnSpPr>
              <a:cxnSpLocks/>
            </p:cNvCxnSpPr>
            <p:nvPr/>
          </p:nvCxnSpPr>
          <p:spPr>
            <a:xfrm>
              <a:off x="8052128" y="4684059"/>
              <a:ext cx="491204" cy="667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88174E-2F43-E6B3-370E-364D63ABAC9F}"/>
                </a:ext>
              </a:extLst>
            </p:cNvPr>
            <p:cNvCxnSpPr>
              <a:cxnSpLocks/>
            </p:cNvCxnSpPr>
            <p:nvPr/>
          </p:nvCxnSpPr>
          <p:spPr>
            <a:xfrm>
              <a:off x="7382281" y="3974052"/>
              <a:ext cx="1077060" cy="1471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9980455-35B6-C7EC-44FB-60AD830BEA5D}"/>
                </a:ext>
              </a:extLst>
            </p:cNvPr>
            <p:cNvCxnSpPr>
              <a:cxnSpLocks/>
            </p:cNvCxnSpPr>
            <p:nvPr/>
          </p:nvCxnSpPr>
          <p:spPr>
            <a:xfrm>
              <a:off x="8363451" y="4472661"/>
              <a:ext cx="542129" cy="7369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A94AAB-7CCF-2D00-9904-C199AE90A4BE}"/>
                </a:ext>
              </a:extLst>
            </p:cNvPr>
            <p:cNvCxnSpPr>
              <a:cxnSpLocks/>
            </p:cNvCxnSpPr>
            <p:nvPr/>
          </p:nvCxnSpPr>
          <p:spPr>
            <a:xfrm>
              <a:off x="8850483" y="4309255"/>
              <a:ext cx="488013" cy="6633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6F56B4C-299D-D80D-203B-55D420B6BA2C}"/>
                </a:ext>
              </a:extLst>
            </p:cNvPr>
            <p:cNvCxnSpPr>
              <a:cxnSpLocks/>
            </p:cNvCxnSpPr>
            <p:nvPr/>
          </p:nvCxnSpPr>
          <p:spPr>
            <a:xfrm>
              <a:off x="9064957" y="3266524"/>
              <a:ext cx="975208" cy="1326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1F43276-331C-F5F0-D896-A7E9F829BDAF}"/>
                </a:ext>
              </a:extLst>
            </p:cNvPr>
            <p:cNvCxnSpPr>
              <a:cxnSpLocks/>
            </p:cNvCxnSpPr>
            <p:nvPr/>
          </p:nvCxnSpPr>
          <p:spPr>
            <a:xfrm>
              <a:off x="8832301" y="2868790"/>
              <a:ext cx="1208942" cy="16442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EFA8424-3047-56AB-4654-3472440E7925}"/>
                </a:ext>
              </a:extLst>
            </p:cNvPr>
            <p:cNvCxnSpPr>
              <a:cxnSpLocks/>
            </p:cNvCxnSpPr>
            <p:nvPr/>
          </p:nvCxnSpPr>
          <p:spPr>
            <a:xfrm>
              <a:off x="9251421" y="2885556"/>
              <a:ext cx="1110583" cy="1510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D403178-5BF9-38DF-C94A-97CC87C9234F}"/>
                </a:ext>
              </a:extLst>
            </p:cNvPr>
            <p:cNvCxnSpPr>
              <a:cxnSpLocks/>
            </p:cNvCxnSpPr>
            <p:nvPr/>
          </p:nvCxnSpPr>
          <p:spPr>
            <a:xfrm>
              <a:off x="9607296" y="3258173"/>
              <a:ext cx="780682" cy="10617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B4406CB-0681-F006-5E42-929F34D95ED2}"/>
                </a:ext>
              </a:extLst>
            </p:cNvPr>
            <p:cNvCxnSpPr>
              <a:cxnSpLocks/>
            </p:cNvCxnSpPr>
            <p:nvPr/>
          </p:nvCxnSpPr>
          <p:spPr>
            <a:xfrm>
              <a:off x="9929135" y="3445987"/>
              <a:ext cx="610031" cy="829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F57774C-247A-40D4-EA01-5129C3050F8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974" y="3633801"/>
              <a:ext cx="395853" cy="538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B271540-905E-3739-80E9-E74B86538B6E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237" y="3514957"/>
              <a:ext cx="334318" cy="4546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A9C9C5-F3FE-2658-7685-069C666C6052}"/>
                </a:ext>
              </a:extLst>
            </p:cNvPr>
            <p:cNvSpPr/>
            <p:nvPr/>
          </p:nvSpPr>
          <p:spPr>
            <a:xfrm>
              <a:off x="7496182" y="421985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22DCBAE-0E95-23BF-18D1-5494EC824AA1}"/>
                </a:ext>
              </a:extLst>
            </p:cNvPr>
            <p:cNvSpPr/>
            <p:nvPr/>
          </p:nvSpPr>
          <p:spPr>
            <a:xfrm rot="10800000">
              <a:off x="9455125" y="30905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6233B62-27E1-79E6-CA0F-51362E98311E}"/>
                </a:ext>
              </a:extLst>
            </p:cNvPr>
            <p:cNvSpPr/>
            <p:nvPr/>
          </p:nvSpPr>
          <p:spPr>
            <a:xfrm rot="10800000">
              <a:off x="9791825" y="330018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7A5F683-CDD7-E83B-FB5A-1305D4E9243F}"/>
                </a:ext>
              </a:extLst>
            </p:cNvPr>
            <p:cNvSpPr/>
            <p:nvPr/>
          </p:nvSpPr>
          <p:spPr>
            <a:xfrm rot="10800000">
              <a:off x="8905580" y="3104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0D10616-D9B0-C66A-645F-9A0748DED3C5}"/>
                </a:ext>
              </a:extLst>
            </p:cNvPr>
            <p:cNvSpPr/>
            <p:nvPr/>
          </p:nvSpPr>
          <p:spPr>
            <a:xfrm>
              <a:off x="7315610" y="461261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3F88670-947C-553B-BF33-48A72C821C33}"/>
                </a:ext>
              </a:extLst>
            </p:cNvPr>
            <p:cNvSpPr/>
            <p:nvPr/>
          </p:nvSpPr>
          <p:spPr>
            <a:xfrm>
              <a:off x="6893707" y="443055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9A52F3D-27FE-FC36-CC2C-1A09B26ECD39}"/>
                </a:ext>
              </a:extLst>
            </p:cNvPr>
            <p:cNvSpPr/>
            <p:nvPr/>
          </p:nvSpPr>
          <p:spPr>
            <a:xfrm>
              <a:off x="7795269" y="56472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D966F8E0-9CEA-200F-29C6-2AE6DA368FF0}"/>
                </a:ext>
              </a:extLst>
            </p:cNvPr>
            <p:cNvSpPr/>
            <p:nvPr/>
          </p:nvSpPr>
          <p:spPr>
            <a:xfrm>
              <a:off x="7981100" y="55497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AD8BC0C-E466-CF06-F919-68FC6741B449}"/>
                </a:ext>
              </a:extLst>
            </p:cNvPr>
            <p:cNvSpPr/>
            <p:nvPr/>
          </p:nvSpPr>
          <p:spPr>
            <a:xfrm>
              <a:off x="8379379" y="533512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02B32B1-E29B-B5D0-0CA7-83708D0E18DD}"/>
                </a:ext>
              </a:extLst>
            </p:cNvPr>
            <p:cNvSpPr/>
            <p:nvPr/>
          </p:nvSpPr>
          <p:spPr>
            <a:xfrm>
              <a:off x="8352762" y="5354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5CC0CEA-36EE-B84B-B42B-59892442D392}"/>
                </a:ext>
              </a:extLst>
            </p:cNvPr>
            <p:cNvSpPr/>
            <p:nvPr/>
          </p:nvSpPr>
          <p:spPr>
            <a:xfrm>
              <a:off x="8471068" y="529490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0745B2C-16EB-5572-1025-0B8B695F4B57}"/>
                </a:ext>
              </a:extLst>
            </p:cNvPr>
            <p:cNvSpPr/>
            <p:nvPr/>
          </p:nvSpPr>
          <p:spPr>
            <a:xfrm>
              <a:off x="8790397" y="509812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FDBF6D6-F156-9039-258A-10764AFDD8E5}"/>
                </a:ext>
              </a:extLst>
            </p:cNvPr>
            <p:cNvSpPr/>
            <p:nvPr/>
          </p:nvSpPr>
          <p:spPr>
            <a:xfrm>
              <a:off x="9220601" y="486297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701F97F-37E1-19B8-530F-FD40191D409A}"/>
                </a:ext>
              </a:extLst>
            </p:cNvPr>
            <p:cNvSpPr/>
            <p:nvPr/>
          </p:nvSpPr>
          <p:spPr>
            <a:xfrm>
              <a:off x="9909315" y="448145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0C43F00-4A34-C9CE-C326-BEF96C2CD66D}"/>
                </a:ext>
              </a:extLst>
            </p:cNvPr>
            <p:cNvSpPr/>
            <p:nvPr/>
          </p:nvSpPr>
          <p:spPr>
            <a:xfrm>
              <a:off x="9977089" y="44542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8633811-A00E-A5E2-B81C-932232BB1683}"/>
                </a:ext>
              </a:extLst>
            </p:cNvPr>
            <p:cNvSpPr/>
            <p:nvPr/>
          </p:nvSpPr>
          <p:spPr>
            <a:xfrm>
              <a:off x="10254028" y="430455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2D7169C-691F-7767-62C0-E90EFD6F1AFF}"/>
                </a:ext>
              </a:extLst>
            </p:cNvPr>
            <p:cNvSpPr/>
            <p:nvPr/>
          </p:nvSpPr>
          <p:spPr>
            <a:xfrm>
              <a:off x="10315791" y="425966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FCF50F4-4856-A9AC-4ADD-0FB7901B28BC}"/>
                </a:ext>
              </a:extLst>
            </p:cNvPr>
            <p:cNvSpPr/>
            <p:nvPr/>
          </p:nvSpPr>
          <p:spPr>
            <a:xfrm>
              <a:off x="10438394" y="4170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E063F82-6D5E-13EA-BB5C-488C4B271A51}"/>
                </a:ext>
              </a:extLst>
            </p:cNvPr>
            <p:cNvSpPr/>
            <p:nvPr/>
          </p:nvSpPr>
          <p:spPr>
            <a:xfrm>
              <a:off x="10554025" y="411358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EAD68B2-56E6-5605-CF8F-21BB19C77DAD}"/>
                </a:ext>
              </a:extLst>
            </p:cNvPr>
            <p:cNvSpPr/>
            <p:nvPr/>
          </p:nvSpPr>
          <p:spPr>
            <a:xfrm>
              <a:off x="10933119" y="388656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9366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23C9BFA-C67B-C5F7-925B-0FF96FAC16CD}"/>
              </a:ext>
            </a:extLst>
          </p:cNvPr>
          <p:cNvSpPr/>
          <p:nvPr/>
        </p:nvSpPr>
        <p:spPr>
          <a:xfrm>
            <a:off x="1027384" y="3604060"/>
            <a:ext cx="2320398" cy="205243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1000">
                <a:schemeClr val="accent5">
                  <a:lumMod val="60000"/>
                  <a:lumOff val="40000"/>
                </a:schemeClr>
              </a:gs>
              <a:gs pos="100000">
                <a:srgbClr val="4472C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246511" y="186343"/>
            <a:ext cx="8926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	duction: kernel trick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kPCA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AE3A4E1-DAB7-F87A-E4FB-F63B7BA63B64}"/>
              </a:ext>
            </a:extLst>
          </p:cNvPr>
          <p:cNvSpPr txBox="1"/>
          <p:nvPr/>
        </p:nvSpPr>
        <p:spPr>
          <a:xfrm>
            <a:off x="1564982" y="1601578"/>
            <a:ext cx="292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p’ d=1</a:t>
            </a:r>
            <a:endParaRPr lang="en-US" sz="3200" i="1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71583577-9EF3-F769-94D9-FEC2BEA646B5}"/>
              </a:ext>
            </a:extLst>
          </p:cNvPr>
          <p:cNvSpPr/>
          <p:nvPr/>
        </p:nvSpPr>
        <p:spPr>
          <a:xfrm>
            <a:off x="4090737" y="3626743"/>
            <a:ext cx="1812758" cy="551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32617F3-E76B-94D0-8FAD-1D64AF16B72D}"/>
              </a:ext>
            </a:extLst>
          </p:cNvPr>
          <p:cNvGrpSpPr/>
          <p:nvPr/>
        </p:nvGrpSpPr>
        <p:grpSpPr>
          <a:xfrm>
            <a:off x="161985" y="2120852"/>
            <a:ext cx="4308528" cy="3947425"/>
            <a:chOff x="161985" y="2120852"/>
            <a:chExt cx="4308528" cy="394742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8749AF0-10E4-2596-D25B-48558714C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19" y="2120852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41E321F-615D-8C15-F403-FBFD1AA249FC}"/>
                </a:ext>
              </a:extLst>
            </p:cNvPr>
            <p:cNvCxnSpPr>
              <a:cxnSpLocks/>
            </p:cNvCxnSpPr>
            <p:nvPr/>
          </p:nvCxnSpPr>
          <p:spPr>
            <a:xfrm>
              <a:off x="161985" y="5812196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30E0F05-9E56-B7E5-3C90-D98BAB3C6570}"/>
                </a:ext>
              </a:extLst>
            </p:cNvPr>
            <p:cNvSpPr/>
            <p:nvPr/>
          </p:nvSpPr>
          <p:spPr>
            <a:xfrm>
              <a:off x="2090147" y="4542101"/>
              <a:ext cx="194872" cy="19487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2C26F98-9024-D4C6-B343-2968D90EC642}"/>
                </a:ext>
              </a:extLst>
            </p:cNvPr>
            <p:cNvSpPr/>
            <p:nvPr/>
          </p:nvSpPr>
          <p:spPr>
            <a:xfrm>
              <a:off x="1491849" y="333782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3154932-93A5-8825-DD5D-66758ADEAFF6}"/>
                </a:ext>
              </a:extLst>
            </p:cNvPr>
            <p:cNvSpPr/>
            <p:nvPr/>
          </p:nvSpPr>
          <p:spPr>
            <a:xfrm>
              <a:off x="1601250" y="43650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F883753-FEB1-5E14-1702-A496BE6C005D}"/>
                </a:ext>
              </a:extLst>
            </p:cNvPr>
            <p:cNvSpPr/>
            <p:nvPr/>
          </p:nvSpPr>
          <p:spPr>
            <a:xfrm>
              <a:off x="1312585" y="38390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BB276BA-E289-D414-598E-C1283041EA5E}"/>
                </a:ext>
              </a:extLst>
            </p:cNvPr>
            <p:cNvSpPr/>
            <p:nvPr/>
          </p:nvSpPr>
          <p:spPr>
            <a:xfrm>
              <a:off x="2589748" y="4033963"/>
              <a:ext cx="194872" cy="19487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A1B8F95-23CA-3680-2386-FD77EB6F2A83}"/>
                </a:ext>
              </a:extLst>
            </p:cNvPr>
            <p:cNvSpPr/>
            <p:nvPr/>
          </p:nvSpPr>
          <p:spPr>
            <a:xfrm>
              <a:off x="2100922" y="40764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BF7F545-01E5-E95D-B5CE-5BD5AA2F7AF2}"/>
                </a:ext>
              </a:extLst>
            </p:cNvPr>
            <p:cNvSpPr/>
            <p:nvPr/>
          </p:nvSpPr>
          <p:spPr>
            <a:xfrm>
              <a:off x="2066972" y="325406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7FD1267-F6E0-25C5-AAE4-D0A5D71572FA}"/>
                </a:ext>
              </a:extLst>
            </p:cNvPr>
            <p:cNvSpPr/>
            <p:nvPr/>
          </p:nvSpPr>
          <p:spPr>
            <a:xfrm>
              <a:off x="2674074" y="35767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A3A4583-7B3B-62FC-A1C9-9FD44EAD0024}"/>
                </a:ext>
              </a:extLst>
            </p:cNvPr>
            <p:cNvSpPr/>
            <p:nvPr/>
          </p:nvSpPr>
          <p:spPr>
            <a:xfrm>
              <a:off x="3436809" y="3267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815F042-DC3D-F027-A0BD-A53024F1950A}"/>
                </a:ext>
              </a:extLst>
            </p:cNvPr>
            <p:cNvSpPr/>
            <p:nvPr/>
          </p:nvSpPr>
          <p:spPr>
            <a:xfrm>
              <a:off x="2247544" y="286130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A67718A-DBF5-475F-2562-A862D38AF7DA}"/>
                </a:ext>
              </a:extLst>
            </p:cNvPr>
            <p:cNvSpPr/>
            <p:nvPr/>
          </p:nvSpPr>
          <p:spPr>
            <a:xfrm>
              <a:off x="3019582" y="325377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5139969-2EB5-FFA5-132C-901F74015282}"/>
                </a:ext>
              </a:extLst>
            </p:cNvPr>
            <p:cNvSpPr/>
            <p:nvPr/>
          </p:nvSpPr>
          <p:spPr>
            <a:xfrm>
              <a:off x="3247790" y="246329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1569712-2BED-5A09-A1BA-7D6CE049DE54}"/>
                </a:ext>
              </a:extLst>
            </p:cNvPr>
            <p:cNvSpPr/>
            <p:nvPr/>
          </p:nvSpPr>
          <p:spPr>
            <a:xfrm>
              <a:off x="1847688" y="29413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32FA817-D1AD-23A9-DB31-C15440E598D3}"/>
                </a:ext>
              </a:extLst>
            </p:cNvPr>
            <p:cNvSpPr/>
            <p:nvPr/>
          </p:nvSpPr>
          <p:spPr>
            <a:xfrm>
              <a:off x="2576638" y="25547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A5B7B1FF-4871-8698-66C0-7BA5DE9D5590}"/>
              </a:ext>
            </a:extLst>
          </p:cNvPr>
          <p:cNvSpPr txBox="1"/>
          <p:nvPr/>
        </p:nvSpPr>
        <p:spPr>
          <a:xfrm>
            <a:off x="4674960" y="2922328"/>
            <a:ext cx="128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7FAB2-BF4B-61BD-423A-740D53D1C75A}"/>
              </a:ext>
            </a:extLst>
          </p:cNvPr>
          <p:cNvSpPr txBox="1"/>
          <p:nvPr/>
        </p:nvSpPr>
        <p:spPr>
          <a:xfrm>
            <a:off x="6333987" y="3218662"/>
            <a:ext cx="6179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   [M]</a:t>
            </a:r>
            <a:r>
              <a:rPr lang="en-US" sz="4000" b="1" baseline="-25000" dirty="0" err="1"/>
              <a:t>ij</a:t>
            </a:r>
            <a:r>
              <a:rPr lang="en-US" sz="4000" b="1" dirty="0"/>
              <a:t> = [ 𝜑(</a:t>
            </a:r>
            <a:r>
              <a:rPr lang="en-US" sz="4000" b="1" dirty="0">
                <a:solidFill>
                  <a:srgbClr val="FF0000"/>
                </a:solidFill>
              </a:rPr>
              <a:t>x</a:t>
            </a:r>
            <a:r>
              <a:rPr lang="en-US" sz="4000" b="1" baseline="-25000" dirty="0">
                <a:solidFill>
                  <a:srgbClr val="FF0000"/>
                </a:solidFill>
              </a:rPr>
              <a:t>i</a:t>
            </a:r>
            <a:r>
              <a:rPr lang="en-US" sz="4000" b="1" baseline="-25000" dirty="0"/>
              <a:t> ,</a:t>
            </a:r>
            <a:r>
              <a:rPr lang="en-US" sz="4000" b="1" dirty="0" err="1">
                <a:solidFill>
                  <a:schemeClr val="accent6"/>
                </a:solidFill>
              </a:rPr>
              <a:t>x</a:t>
            </a:r>
            <a:r>
              <a:rPr lang="en-US" sz="4000" b="1" baseline="-25000" dirty="0" err="1">
                <a:solidFill>
                  <a:schemeClr val="accent6"/>
                </a:solidFill>
              </a:rPr>
              <a:t>j</a:t>
            </a:r>
            <a:r>
              <a:rPr lang="en-US" sz="4000" b="1" dirty="0"/>
              <a:t>) ]</a:t>
            </a:r>
          </a:p>
          <a:p>
            <a:r>
              <a:rPr lang="en-US" sz="4000" dirty="0"/>
              <a:t>Avoids dot-products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A57307-2E29-4383-9F47-30D55703035C}"/>
              </a:ext>
            </a:extLst>
          </p:cNvPr>
          <p:cNvSpPr txBox="1"/>
          <p:nvPr/>
        </p:nvSpPr>
        <p:spPr>
          <a:xfrm>
            <a:off x="5666008" y="4874495"/>
            <a:ext cx="611167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Gaussian/RBF	</a:t>
            </a:r>
            <a:r>
              <a:rPr lang="en-US" sz="2400" i="1" dirty="0"/>
              <a:t>𝜑(x</a:t>
            </a:r>
            <a:r>
              <a:rPr lang="en-US" sz="2400" i="1" baseline="-25000" dirty="0"/>
              <a:t>i ,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) = exp(-∥ x</a:t>
            </a:r>
            <a:r>
              <a:rPr lang="en-US" sz="2400" i="1" baseline="-25000" dirty="0"/>
              <a:t>i</a:t>
            </a:r>
            <a:r>
              <a:rPr lang="en-US" sz="2400" i="1" dirty="0"/>
              <a:t>-x</a:t>
            </a:r>
            <a:r>
              <a:rPr lang="en-US" sz="2400" i="1" baseline="-25000" dirty="0"/>
              <a:t>j</a:t>
            </a:r>
            <a:r>
              <a:rPr lang="en-US" sz="2400" i="1" dirty="0"/>
              <a:t>∥</a:t>
            </a:r>
            <a:r>
              <a:rPr lang="en-US" sz="2400" i="1" baseline="30000" dirty="0"/>
              <a:t>2</a:t>
            </a:r>
            <a:r>
              <a:rPr lang="en-US" sz="2400" i="1" dirty="0"/>
              <a:t>/2𝞼</a:t>
            </a:r>
            <a:r>
              <a:rPr lang="en-US" sz="2400" i="1" baseline="30000" dirty="0"/>
              <a:t>2</a:t>
            </a:r>
            <a:r>
              <a:rPr lang="en-US" sz="2400" i="1" dirty="0"/>
              <a:t>)  𝞼⩾0</a:t>
            </a:r>
          </a:p>
          <a:p>
            <a:r>
              <a:rPr lang="en-US" sz="2400" dirty="0"/>
              <a:t>Polynomial		</a:t>
            </a:r>
            <a:r>
              <a:rPr lang="en-US" sz="2400" i="1" dirty="0"/>
              <a:t>𝜑(x</a:t>
            </a:r>
            <a:r>
              <a:rPr lang="en-US" sz="2400" i="1" baseline="-25000" dirty="0"/>
              <a:t>i ,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) = (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i</a:t>
            </a:r>
            <a:r>
              <a:rPr lang="en-US" sz="2400" i="1" baseline="30000" dirty="0" err="1"/>
              <a:t>T</a:t>
            </a:r>
            <a:r>
              <a:rPr lang="en-US" sz="2400" i="1" dirty="0"/>
              <a:t>⋅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 + c)</a:t>
            </a:r>
            <a:r>
              <a:rPr lang="en-US" sz="2400" i="1" baseline="30000" dirty="0"/>
              <a:t>d</a:t>
            </a:r>
            <a:r>
              <a:rPr lang="en-US" sz="2400" i="1" dirty="0"/>
              <a:t>  c⩾0,d⩾1</a:t>
            </a:r>
            <a:endParaRPr lang="en-US" sz="2400" i="1" baseline="30000" dirty="0"/>
          </a:p>
          <a:p>
            <a:r>
              <a:rPr lang="en-US" sz="2400" dirty="0"/>
              <a:t>Linear			</a:t>
            </a:r>
            <a:r>
              <a:rPr lang="en-US" sz="2400" i="1" dirty="0"/>
              <a:t>𝜑(x</a:t>
            </a:r>
            <a:r>
              <a:rPr lang="en-US" sz="2400" i="1" baseline="-25000" dirty="0"/>
              <a:t>i ,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) =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i</a:t>
            </a:r>
            <a:r>
              <a:rPr lang="en-US" sz="2400" i="1" baseline="30000" dirty="0" err="1"/>
              <a:t>T</a:t>
            </a:r>
            <a:r>
              <a:rPr lang="en-US" sz="2400" i="1" dirty="0"/>
              <a:t>⋅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endParaRPr lang="en-US" sz="2400" i="1" baseline="30000" dirty="0"/>
          </a:p>
          <a:p>
            <a:r>
              <a:rPr lang="en-US" sz="2400" dirty="0"/>
              <a:t>Laplacian		</a:t>
            </a:r>
            <a:r>
              <a:rPr lang="en-US" sz="2400" i="1" dirty="0"/>
              <a:t>𝜑(x</a:t>
            </a:r>
            <a:r>
              <a:rPr lang="en-US" sz="2400" i="1" baseline="-25000" dirty="0"/>
              <a:t>i ,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) = exp(- 𝛂∥x</a:t>
            </a:r>
            <a:r>
              <a:rPr lang="en-US" sz="2400" i="1" baseline="-25000" dirty="0"/>
              <a:t>i</a:t>
            </a:r>
            <a:r>
              <a:rPr lang="en-US" sz="2400" i="1" dirty="0"/>
              <a:t>-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∥)  𝛂⩾0</a:t>
            </a:r>
            <a:endParaRPr lang="en-US" sz="2400" dirty="0"/>
          </a:p>
          <a:p>
            <a:r>
              <a:rPr lang="en-US" sz="2400" dirty="0"/>
              <a:t>……..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692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85763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  <a:r>
              <a:rPr lang="en-US" sz="4400" dirty="0" err="1"/>
              <a:t>kernelPCA</a:t>
            </a:r>
            <a:endParaRPr lang="en-US" sz="4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00AE30-219B-C75B-7D15-B2117C85E8E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kPCA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6A935DF-E732-EF0B-DB91-0E06F318A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158" y="762000"/>
            <a:ext cx="63754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59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DB43185-1544-7F70-3DEF-C394040AC1AE}"/>
              </a:ext>
            </a:extLst>
          </p:cNvPr>
          <p:cNvCxnSpPr>
            <a:cxnSpLocks/>
          </p:cNvCxnSpPr>
          <p:nvPr/>
        </p:nvCxnSpPr>
        <p:spPr>
          <a:xfrm flipH="1">
            <a:off x="6082725" y="2705284"/>
            <a:ext cx="2048708" cy="2112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378CB73-20A2-90B4-47E1-FE8CB998456B}"/>
              </a:ext>
            </a:extLst>
          </p:cNvPr>
          <p:cNvCxnSpPr>
            <a:cxnSpLocks/>
            <a:endCxn id="96" idx="3"/>
          </p:cNvCxnSpPr>
          <p:nvPr/>
        </p:nvCxnSpPr>
        <p:spPr>
          <a:xfrm flipH="1">
            <a:off x="5977366" y="3021781"/>
            <a:ext cx="1818712" cy="1886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69455B-DA1A-9345-D4ED-7195B784B189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1767584" y="4531336"/>
            <a:ext cx="1123339" cy="1103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AD53E5-6BD3-EBB6-9EC9-C3493A71A2DF}"/>
              </a:ext>
            </a:extLst>
          </p:cNvPr>
          <p:cNvCxnSpPr>
            <a:cxnSpLocks/>
          </p:cNvCxnSpPr>
          <p:nvPr/>
        </p:nvCxnSpPr>
        <p:spPr>
          <a:xfrm>
            <a:off x="2261844" y="4694929"/>
            <a:ext cx="795110" cy="781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BC8AD5-EB82-A8C7-9678-F093E3CE483E}"/>
              </a:ext>
            </a:extLst>
          </p:cNvPr>
          <p:cNvCxnSpPr>
            <a:cxnSpLocks/>
          </p:cNvCxnSpPr>
          <p:nvPr/>
        </p:nvCxnSpPr>
        <p:spPr>
          <a:xfrm>
            <a:off x="2756104" y="4211971"/>
            <a:ext cx="801316" cy="787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9E4C239-EAC3-E2CB-1E8C-DBAE03741490}"/>
              </a:ext>
            </a:extLst>
          </p:cNvPr>
          <p:cNvCxnSpPr>
            <a:cxnSpLocks/>
          </p:cNvCxnSpPr>
          <p:nvPr/>
        </p:nvCxnSpPr>
        <p:spPr>
          <a:xfrm>
            <a:off x="2284349" y="4242343"/>
            <a:ext cx="1002001" cy="984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48FEC4-D442-7E41-E7C2-0CF362405F07}"/>
              </a:ext>
            </a:extLst>
          </p:cNvPr>
          <p:cNvCxnSpPr>
            <a:cxnSpLocks/>
          </p:cNvCxnSpPr>
          <p:nvPr/>
        </p:nvCxnSpPr>
        <p:spPr>
          <a:xfrm>
            <a:off x="3187376" y="3416386"/>
            <a:ext cx="972703" cy="955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991187-4016-0ED8-300B-96FF98BEC210}"/>
              </a:ext>
            </a:extLst>
          </p:cNvPr>
          <p:cNvCxnSpPr>
            <a:cxnSpLocks/>
          </p:cNvCxnSpPr>
          <p:nvPr/>
        </p:nvCxnSpPr>
        <p:spPr>
          <a:xfrm>
            <a:off x="3617210" y="3423325"/>
            <a:ext cx="752391" cy="739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3BA3A8D-84CB-2F13-5E76-81063894160A}"/>
              </a:ext>
            </a:extLst>
          </p:cNvPr>
          <p:cNvCxnSpPr>
            <a:cxnSpLocks/>
          </p:cNvCxnSpPr>
          <p:nvPr/>
        </p:nvCxnSpPr>
        <p:spPr>
          <a:xfrm>
            <a:off x="2846018" y="3744908"/>
            <a:ext cx="996484" cy="979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98D3FF-B3BD-81C9-3086-BE970657BE16}"/>
              </a:ext>
            </a:extLst>
          </p:cNvPr>
          <p:cNvCxnSpPr>
            <a:cxnSpLocks/>
          </p:cNvCxnSpPr>
          <p:nvPr/>
        </p:nvCxnSpPr>
        <p:spPr>
          <a:xfrm>
            <a:off x="1482179" y="4007994"/>
            <a:ext cx="1534626" cy="150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17BF1-3CF1-DDE4-085C-0B666842B2C0}"/>
              </a:ext>
            </a:extLst>
          </p:cNvPr>
          <p:cNvCxnSpPr>
            <a:cxnSpLocks/>
          </p:cNvCxnSpPr>
          <p:nvPr/>
        </p:nvCxnSpPr>
        <p:spPr>
          <a:xfrm>
            <a:off x="2013456" y="3099481"/>
            <a:ext cx="1716277" cy="1686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9F5192-95A5-63D9-FB32-D505A3F9EAD7}"/>
              </a:ext>
            </a:extLst>
          </p:cNvPr>
          <p:cNvCxnSpPr>
            <a:cxnSpLocks/>
          </p:cNvCxnSpPr>
          <p:nvPr/>
        </p:nvCxnSpPr>
        <p:spPr>
          <a:xfrm>
            <a:off x="2406382" y="3029726"/>
            <a:ext cx="1557291" cy="1530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590AC14-6BC9-1867-9083-0D8A08E85B72}"/>
              </a:ext>
            </a:extLst>
          </p:cNvPr>
          <p:cNvCxnSpPr>
            <a:cxnSpLocks/>
          </p:cNvCxnSpPr>
          <p:nvPr/>
        </p:nvCxnSpPr>
        <p:spPr>
          <a:xfrm>
            <a:off x="2745316" y="2718557"/>
            <a:ext cx="1557291" cy="1530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F0F28EB-8FAF-9BC4-B578-1DF9F3E12E62}"/>
              </a:ext>
            </a:extLst>
          </p:cNvPr>
          <p:cNvCxnSpPr>
            <a:cxnSpLocks/>
          </p:cNvCxnSpPr>
          <p:nvPr/>
        </p:nvCxnSpPr>
        <p:spPr>
          <a:xfrm>
            <a:off x="3420061" y="2616930"/>
            <a:ext cx="1260001" cy="1238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137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  <a:r>
              <a:rPr lang="en-US" sz="4400" dirty="0">
                <a:hlinkClick r:id="rId2"/>
              </a:rPr>
              <a:t>LDA</a:t>
            </a:r>
            <a:endParaRPr lang="en-US" sz="4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008876"/>
              </p:ext>
            </p:extLst>
          </p:nvPr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749AF0-10E4-2596-D25B-48558714C80A}"/>
              </a:ext>
            </a:extLst>
          </p:cNvPr>
          <p:cNvCxnSpPr>
            <a:cxnSpLocks/>
          </p:cNvCxnSpPr>
          <p:nvPr/>
        </p:nvCxnSpPr>
        <p:spPr>
          <a:xfrm flipV="1">
            <a:off x="414319" y="2120852"/>
            <a:ext cx="0" cy="39474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1E321F-615D-8C15-F403-FBFD1AA249FC}"/>
              </a:ext>
            </a:extLst>
          </p:cNvPr>
          <p:cNvCxnSpPr>
            <a:cxnSpLocks/>
          </p:cNvCxnSpPr>
          <p:nvPr/>
        </p:nvCxnSpPr>
        <p:spPr>
          <a:xfrm>
            <a:off x="161985" y="5812196"/>
            <a:ext cx="4308528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9ECE660-9E65-2E46-8D4B-C57B84EA7A86}"/>
              </a:ext>
            </a:extLst>
          </p:cNvPr>
          <p:cNvSpPr/>
          <p:nvPr/>
        </p:nvSpPr>
        <p:spPr>
          <a:xfrm>
            <a:off x="2090147" y="454210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8F3A2-EF4A-9B2C-E0FE-0CDC99D17D2E}"/>
              </a:ext>
            </a:extLst>
          </p:cNvPr>
          <p:cNvSpPr/>
          <p:nvPr/>
        </p:nvSpPr>
        <p:spPr>
          <a:xfrm>
            <a:off x="1491849" y="3337827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10953C-483D-5586-3D97-AA14E13F07D5}"/>
              </a:ext>
            </a:extLst>
          </p:cNvPr>
          <p:cNvSpPr/>
          <p:nvPr/>
        </p:nvSpPr>
        <p:spPr>
          <a:xfrm>
            <a:off x="1601250" y="436500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329B69-A756-83D3-F0D5-99D10F65C887}"/>
              </a:ext>
            </a:extLst>
          </p:cNvPr>
          <p:cNvSpPr/>
          <p:nvPr/>
        </p:nvSpPr>
        <p:spPr>
          <a:xfrm>
            <a:off x="1312585" y="383909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B3B969-112A-1866-630C-43A994C1D1F6}"/>
              </a:ext>
            </a:extLst>
          </p:cNvPr>
          <p:cNvSpPr/>
          <p:nvPr/>
        </p:nvSpPr>
        <p:spPr>
          <a:xfrm>
            <a:off x="2589748" y="403396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A6530E7-824F-3FD6-E043-CCA286A10157}"/>
              </a:ext>
            </a:extLst>
          </p:cNvPr>
          <p:cNvSpPr/>
          <p:nvPr/>
        </p:nvSpPr>
        <p:spPr>
          <a:xfrm>
            <a:off x="2100922" y="407645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C76D5C-AB04-B171-CBCE-D58F74B628E4}"/>
              </a:ext>
            </a:extLst>
          </p:cNvPr>
          <p:cNvSpPr/>
          <p:nvPr/>
        </p:nvSpPr>
        <p:spPr>
          <a:xfrm>
            <a:off x="2066972" y="3254065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48B1E2-CD20-FC65-DD67-9D8B6419EA5A}"/>
              </a:ext>
            </a:extLst>
          </p:cNvPr>
          <p:cNvSpPr/>
          <p:nvPr/>
        </p:nvSpPr>
        <p:spPr>
          <a:xfrm>
            <a:off x="2674074" y="357677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F39FFB-E911-1B45-546F-E2966480B2A2}"/>
              </a:ext>
            </a:extLst>
          </p:cNvPr>
          <p:cNvSpPr/>
          <p:nvPr/>
        </p:nvSpPr>
        <p:spPr>
          <a:xfrm>
            <a:off x="3436809" y="326789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7B5422-1062-E7F2-00E4-9C4C023B19C7}"/>
              </a:ext>
            </a:extLst>
          </p:cNvPr>
          <p:cNvSpPr/>
          <p:nvPr/>
        </p:nvSpPr>
        <p:spPr>
          <a:xfrm>
            <a:off x="2247544" y="2861305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7C1CD8-4AAA-FF1D-0A70-1236B22380F7}"/>
              </a:ext>
            </a:extLst>
          </p:cNvPr>
          <p:cNvSpPr/>
          <p:nvPr/>
        </p:nvSpPr>
        <p:spPr>
          <a:xfrm>
            <a:off x="3019582" y="3253774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E3390B-141E-5ADD-49C6-D3A92F3DC689}"/>
              </a:ext>
            </a:extLst>
          </p:cNvPr>
          <p:cNvSpPr/>
          <p:nvPr/>
        </p:nvSpPr>
        <p:spPr>
          <a:xfrm>
            <a:off x="3247790" y="2463292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86150A-CC7F-9A42-AE70-A69EA8705CB0}"/>
              </a:ext>
            </a:extLst>
          </p:cNvPr>
          <p:cNvSpPr/>
          <p:nvPr/>
        </p:nvSpPr>
        <p:spPr>
          <a:xfrm>
            <a:off x="1847688" y="2941378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F4BD7F-9D7D-C416-F63A-66F4F48F94EF}"/>
              </a:ext>
            </a:extLst>
          </p:cNvPr>
          <p:cNvSpPr/>
          <p:nvPr/>
        </p:nvSpPr>
        <p:spPr>
          <a:xfrm>
            <a:off x="2576638" y="255474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E3A4E1-DAB7-F87A-E4FB-F63B7BA63B64}"/>
              </a:ext>
            </a:extLst>
          </p:cNvPr>
          <p:cNvSpPr txBox="1"/>
          <p:nvPr/>
        </p:nvSpPr>
        <p:spPr>
          <a:xfrm>
            <a:off x="1564982" y="1601578"/>
            <a:ext cx="202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d=1</a:t>
            </a:r>
            <a:endParaRPr lang="en-US" sz="3200" i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04C438-9900-9E1C-D78C-C2F3DDF08802}"/>
              </a:ext>
            </a:extLst>
          </p:cNvPr>
          <p:cNvCxnSpPr/>
          <p:nvPr/>
        </p:nvCxnSpPr>
        <p:spPr>
          <a:xfrm flipV="1">
            <a:off x="1686721" y="2793332"/>
            <a:ext cx="4064668" cy="4064668"/>
          </a:xfrm>
          <a:prstGeom prst="line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AB1D34C-73B6-CB74-FF18-B53B889B02C1}"/>
              </a:ext>
            </a:extLst>
          </p:cNvPr>
          <p:cNvCxnSpPr>
            <a:cxnSpLocks/>
          </p:cNvCxnSpPr>
          <p:nvPr/>
        </p:nvCxnSpPr>
        <p:spPr>
          <a:xfrm>
            <a:off x="1661443" y="3494446"/>
            <a:ext cx="1692960" cy="1663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1E38D5-C7BC-C5AC-51EA-931D1B264D5D}"/>
              </a:ext>
            </a:extLst>
          </p:cNvPr>
          <p:cNvCxnSpPr>
            <a:cxnSpLocks/>
          </p:cNvCxnSpPr>
          <p:nvPr/>
        </p:nvCxnSpPr>
        <p:spPr>
          <a:xfrm>
            <a:off x="2236558" y="3403863"/>
            <a:ext cx="1469858" cy="1444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69E2DE03-2450-30D7-49E3-9681CDC93545}"/>
              </a:ext>
            </a:extLst>
          </p:cNvPr>
          <p:cNvSpPr/>
          <p:nvPr/>
        </p:nvSpPr>
        <p:spPr>
          <a:xfrm>
            <a:off x="2793487" y="5540766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657E3A4-3ABE-52EC-E590-98652AB23977}"/>
              </a:ext>
            </a:extLst>
          </p:cNvPr>
          <p:cNvSpPr/>
          <p:nvPr/>
        </p:nvSpPr>
        <p:spPr>
          <a:xfrm>
            <a:off x="2908185" y="5439462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AA12EED-0531-747B-E259-82835B4E9FD6}"/>
              </a:ext>
            </a:extLst>
          </p:cNvPr>
          <p:cNvSpPr/>
          <p:nvPr/>
        </p:nvSpPr>
        <p:spPr>
          <a:xfrm>
            <a:off x="2956705" y="5391669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E44B6F8-3FB1-3B84-ECE2-E113C5D70A76}"/>
              </a:ext>
            </a:extLst>
          </p:cNvPr>
          <p:cNvSpPr/>
          <p:nvPr/>
        </p:nvSpPr>
        <p:spPr>
          <a:xfrm>
            <a:off x="3274229" y="5087957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7E9DDA-A456-065D-2E67-5E0AD2AAB208}"/>
              </a:ext>
            </a:extLst>
          </p:cNvPr>
          <p:cNvSpPr/>
          <p:nvPr/>
        </p:nvSpPr>
        <p:spPr>
          <a:xfrm>
            <a:off x="3214192" y="515122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6615A3B-9D7D-781B-6F3C-A5AE72CE3A89}"/>
              </a:ext>
            </a:extLst>
          </p:cNvPr>
          <p:cNvSpPr/>
          <p:nvPr/>
        </p:nvSpPr>
        <p:spPr>
          <a:xfrm>
            <a:off x="3647180" y="4726945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1B638A6-61F6-512A-30DE-8F1E43F3BBAB}"/>
              </a:ext>
            </a:extLst>
          </p:cNvPr>
          <p:cNvSpPr/>
          <p:nvPr/>
        </p:nvSpPr>
        <p:spPr>
          <a:xfrm>
            <a:off x="3599803" y="4769581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70F80E8-1821-AE0C-32D3-CBF70840993A}"/>
              </a:ext>
            </a:extLst>
          </p:cNvPr>
          <p:cNvSpPr/>
          <p:nvPr/>
        </p:nvSpPr>
        <p:spPr>
          <a:xfrm>
            <a:off x="3442662" y="4912419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9DD9440-24B4-A6DE-94B6-E2F31AAA7521}"/>
              </a:ext>
            </a:extLst>
          </p:cNvPr>
          <p:cNvSpPr/>
          <p:nvPr/>
        </p:nvSpPr>
        <p:spPr>
          <a:xfrm>
            <a:off x="3890043" y="4478316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4067233-CD72-43DB-C28B-28B56E533F6D}"/>
              </a:ext>
            </a:extLst>
          </p:cNvPr>
          <p:cNvSpPr/>
          <p:nvPr/>
        </p:nvSpPr>
        <p:spPr>
          <a:xfrm>
            <a:off x="4057003" y="4303307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B747C92-5D31-D643-D6CF-680BEEE8AC72}"/>
              </a:ext>
            </a:extLst>
          </p:cNvPr>
          <p:cNvSpPr/>
          <p:nvPr/>
        </p:nvSpPr>
        <p:spPr>
          <a:xfrm>
            <a:off x="4196162" y="414559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30D5865-E11B-9A26-6388-3197C9D98D85}"/>
              </a:ext>
            </a:extLst>
          </p:cNvPr>
          <p:cNvSpPr/>
          <p:nvPr/>
        </p:nvSpPr>
        <p:spPr>
          <a:xfrm>
            <a:off x="4265744" y="408443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2996613-57C4-1F5C-CA5C-29DE4156F965}"/>
              </a:ext>
            </a:extLst>
          </p:cNvPr>
          <p:cNvSpPr/>
          <p:nvPr/>
        </p:nvSpPr>
        <p:spPr>
          <a:xfrm>
            <a:off x="4582626" y="3759528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8F1D4D7-BA85-1B3D-3597-6651AAB01F7C}"/>
              </a:ext>
            </a:extLst>
          </p:cNvPr>
          <p:cNvSpPr/>
          <p:nvPr/>
        </p:nvSpPr>
        <p:spPr>
          <a:xfrm>
            <a:off x="3738083" y="463647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18D01273-1200-F44D-EC6F-CD5703FDB82C}"/>
              </a:ext>
            </a:extLst>
          </p:cNvPr>
          <p:cNvSpPr/>
          <p:nvPr/>
        </p:nvSpPr>
        <p:spPr>
          <a:xfrm>
            <a:off x="2569562" y="3802023"/>
            <a:ext cx="316882" cy="276939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06C41E75-BA71-088A-9C10-68E5F4201B6A}"/>
              </a:ext>
            </a:extLst>
          </p:cNvPr>
          <p:cNvSpPr/>
          <p:nvPr/>
        </p:nvSpPr>
        <p:spPr>
          <a:xfrm>
            <a:off x="2295001" y="2847040"/>
            <a:ext cx="316882" cy="276939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7D14778D-AD17-956B-48DF-6EE1DC1C6844}"/>
              </a:ext>
            </a:extLst>
          </p:cNvPr>
          <p:cNvSpPr/>
          <p:nvPr/>
        </p:nvSpPr>
        <p:spPr>
          <a:xfrm>
            <a:off x="3525170" y="4716571"/>
            <a:ext cx="316882" cy="276939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5-Point Star 24">
            <a:extLst>
              <a:ext uri="{FF2B5EF4-FFF2-40B4-BE49-F238E27FC236}">
                <a16:creationId xmlns:a16="http://schemas.microsoft.com/office/drawing/2014/main" id="{6955C0AF-A9AB-9921-7C71-F2FFAA749009}"/>
              </a:ext>
            </a:extLst>
          </p:cNvPr>
          <p:cNvSpPr/>
          <p:nvPr/>
        </p:nvSpPr>
        <p:spPr>
          <a:xfrm>
            <a:off x="3840321" y="4412101"/>
            <a:ext cx="316882" cy="276939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4B58BF8-DC92-E5BF-FB35-470BE4965AB3}"/>
              </a:ext>
            </a:extLst>
          </p:cNvPr>
          <p:cNvCxnSpPr>
            <a:cxnSpLocks/>
          </p:cNvCxnSpPr>
          <p:nvPr/>
        </p:nvCxnSpPr>
        <p:spPr>
          <a:xfrm flipV="1">
            <a:off x="5927591" y="2110722"/>
            <a:ext cx="0" cy="39474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F5E91C-418B-201F-3676-29545361689C}"/>
              </a:ext>
            </a:extLst>
          </p:cNvPr>
          <p:cNvCxnSpPr>
            <a:cxnSpLocks/>
          </p:cNvCxnSpPr>
          <p:nvPr/>
        </p:nvCxnSpPr>
        <p:spPr>
          <a:xfrm>
            <a:off x="5675257" y="5802066"/>
            <a:ext cx="4308528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6080057-2092-410E-E545-65BA5A83B46B}"/>
              </a:ext>
            </a:extLst>
          </p:cNvPr>
          <p:cNvSpPr/>
          <p:nvPr/>
        </p:nvSpPr>
        <p:spPr>
          <a:xfrm>
            <a:off x="7603419" y="453197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ABFE6F1-CB3C-ED82-411E-B68F11B793FC}"/>
              </a:ext>
            </a:extLst>
          </p:cNvPr>
          <p:cNvSpPr/>
          <p:nvPr/>
        </p:nvSpPr>
        <p:spPr>
          <a:xfrm>
            <a:off x="7005121" y="3327697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045CE03-1669-DC9E-A7BE-C4BAB1B321DC}"/>
              </a:ext>
            </a:extLst>
          </p:cNvPr>
          <p:cNvSpPr/>
          <p:nvPr/>
        </p:nvSpPr>
        <p:spPr>
          <a:xfrm>
            <a:off x="7114522" y="435487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EF88AA3-411E-C2F6-1CAB-14C87FC03747}"/>
              </a:ext>
            </a:extLst>
          </p:cNvPr>
          <p:cNvSpPr/>
          <p:nvPr/>
        </p:nvSpPr>
        <p:spPr>
          <a:xfrm>
            <a:off x="6825857" y="382896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708962D-854E-C4C7-1DA5-C5FDAC35938C}"/>
              </a:ext>
            </a:extLst>
          </p:cNvPr>
          <p:cNvSpPr/>
          <p:nvPr/>
        </p:nvSpPr>
        <p:spPr>
          <a:xfrm>
            <a:off x="8103020" y="402383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5EB48F2-8C52-83F5-12D8-93EBD5388CAE}"/>
              </a:ext>
            </a:extLst>
          </p:cNvPr>
          <p:cNvSpPr/>
          <p:nvPr/>
        </p:nvSpPr>
        <p:spPr>
          <a:xfrm>
            <a:off x="7614194" y="406632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400A198-AD3A-EFE5-AF69-F72B0883C38F}"/>
              </a:ext>
            </a:extLst>
          </p:cNvPr>
          <p:cNvSpPr/>
          <p:nvPr/>
        </p:nvSpPr>
        <p:spPr>
          <a:xfrm>
            <a:off x="7580244" y="3243935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6370BDD-E2EC-0CE2-37E3-DA525A69BD8A}"/>
              </a:ext>
            </a:extLst>
          </p:cNvPr>
          <p:cNvSpPr/>
          <p:nvPr/>
        </p:nvSpPr>
        <p:spPr>
          <a:xfrm>
            <a:off x="8187346" y="356664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DAE017A-42B0-AB22-6C31-80128C3736AE}"/>
              </a:ext>
            </a:extLst>
          </p:cNvPr>
          <p:cNvSpPr/>
          <p:nvPr/>
        </p:nvSpPr>
        <p:spPr>
          <a:xfrm>
            <a:off x="8950081" y="325776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AF2A74B-F951-07A8-A9A8-BE63AAE1BD4A}"/>
              </a:ext>
            </a:extLst>
          </p:cNvPr>
          <p:cNvSpPr/>
          <p:nvPr/>
        </p:nvSpPr>
        <p:spPr>
          <a:xfrm>
            <a:off x="7760816" y="2851175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27FF1F9-8466-C083-D641-4C8EFDCC9BF8}"/>
              </a:ext>
            </a:extLst>
          </p:cNvPr>
          <p:cNvSpPr/>
          <p:nvPr/>
        </p:nvSpPr>
        <p:spPr>
          <a:xfrm>
            <a:off x="8532854" y="3243644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5731640-104D-9D1F-81D1-FC58C58D626E}"/>
              </a:ext>
            </a:extLst>
          </p:cNvPr>
          <p:cNvSpPr/>
          <p:nvPr/>
        </p:nvSpPr>
        <p:spPr>
          <a:xfrm>
            <a:off x="8761062" y="2453162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018D952-4D42-FF69-9E7C-2C2FACE67420}"/>
              </a:ext>
            </a:extLst>
          </p:cNvPr>
          <p:cNvSpPr/>
          <p:nvPr/>
        </p:nvSpPr>
        <p:spPr>
          <a:xfrm>
            <a:off x="7360960" y="2931248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CF6F55A-B859-5288-C61B-B4257A015AB1}"/>
              </a:ext>
            </a:extLst>
          </p:cNvPr>
          <p:cNvSpPr/>
          <p:nvPr/>
        </p:nvSpPr>
        <p:spPr>
          <a:xfrm>
            <a:off x="8089910" y="254461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28124D2-4F0D-5E9E-856A-03869895F59B}"/>
              </a:ext>
            </a:extLst>
          </p:cNvPr>
          <p:cNvSpPr txBox="1"/>
          <p:nvPr/>
        </p:nvSpPr>
        <p:spPr>
          <a:xfrm>
            <a:off x="7078254" y="1591448"/>
            <a:ext cx="202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d=1</a:t>
            </a:r>
            <a:endParaRPr lang="en-US" sz="3200" i="1" dirty="0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D909AE8-45FE-A867-5A7E-824944E93EF8}"/>
              </a:ext>
            </a:extLst>
          </p:cNvPr>
          <p:cNvCxnSpPr>
            <a:cxnSpLocks/>
            <a:stCxn id="80" idx="3"/>
          </p:cNvCxnSpPr>
          <p:nvPr/>
        </p:nvCxnSpPr>
        <p:spPr>
          <a:xfrm flipH="1">
            <a:off x="6344352" y="2619497"/>
            <a:ext cx="2445248" cy="2521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5-Point Star 99">
            <a:extLst>
              <a:ext uri="{FF2B5EF4-FFF2-40B4-BE49-F238E27FC236}">
                <a16:creationId xmlns:a16="http://schemas.microsoft.com/office/drawing/2014/main" id="{5B8667A3-2638-F544-B859-965727DF33B7}"/>
              </a:ext>
            </a:extLst>
          </p:cNvPr>
          <p:cNvSpPr/>
          <p:nvPr/>
        </p:nvSpPr>
        <p:spPr>
          <a:xfrm>
            <a:off x="8082834" y="3791893"/>
            <a:ext cx="316882" cy="276939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5-Point Star 100">
            <a:extLst>
              <a:ext uri="{FF2B5EF4-FFF2-40B4-BE49-F238E27FC236}">
                <a16:creationId xmlns:a16="http://schemas.microsoft.com/office/drawing/2014/main" id="{464F33DF-E812-CED6-F22E-4EEBE15468BF}"/>
              </a:ext>
            </a:extLst>
          </p:cNvPr>
          <p:cNvSpPr/>
          <p:nvPr/>
        </p:nvSpPr>
        <p:spPr>
          <a:xfrm>
            <a:off x="7808273" y="2836910"/>
            <a:ext cx="316882" cy="276939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45B3AFA-18B4-BCDC-52C1-422F1F4C09C0}"/>
              </a:ext>
            </a:extLst>
          </p:cNvPr>
          <p:cNvCxnSpPr>
            <a:cxnSpLocks/>
          </p:cNvCxnSpPr>
          <p:nvPr/>
        </p:nvCxnSpPr>
        <p:spPr>
          <a:xfrm>
            <a:off x="5073354" y="3954401"/>
            <a:ext cx="3040580" cy="2805634"/>
          </a:xfrm>
          <a:prstGeom prst="line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F24B76C-6EEA-6D5F-0088-93FB4E52C2C1}"/>
              </a:ext>
            </a:extLst>
          </p:cNvPr>
          <p:cNvCxnSpPr>
            <a:cxnSpLocks/>
          </p:cNvCxnSpPr>
          <p:nvPr/>
        </p:nvCxnSpPr>
        <p:spPr>
          <a:xfrm flipH="1">
            <a:off x="5858452" y="3091235"/>
            <a:ext cx="1545452" cy="159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09A1C0A8-AD93-B150-F760-A57203023CD4}"/>
              </a:ext>
            </a:extLst>
          </p:cNvPr>
          <p:cNvCxnSpPr>
            <a:cxnSpLocks/>
          </p:cNvCxnSpPr>
          <p:nvPr/>
        </p:nvCxnSpPr>
        <p:spPr>
          <a:xfrm flipH="1">
            <a:off x="5887025" y="3490411"/>
            <a:ext cx="1159334" cy="119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0F730DA-19D1-DB14-8891-2E3D58582FF5}"/>
              </a:ext>
            </a:extLst>
          </p:cNvPr>
          <p:cNvCxnSpPr>
            <a:cxnSpLocks/>
          </p:cNvCxnSpPr>
          <p:nvPr/>
        </p:nvCxnSpPr>
        <p:spPr>
          <a:xfrm flipH="1">
            <a:off x="6038716" y="3990859"/>
            <a:ext cx="802057" cy="82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70770F-4973-DF87-F4F5-64B7F3D03BB7}"/>
              </a:ext>
            </a:extLst>
          </p:cNvPr>
          <p:cNvCxnSpPr>
            <a:cxnSpLocks/>
          </p:cNvCxnSpPr>
          <p:nvPr/>
        </p:nvCxnSpPr>
        <p:spPr>
          <a:xfrm flipH="1">
            <a:off x="6478015" y="4524281"/>
            <a:ext cx="677156" cy="69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59B77B1-8365-46F7-3BC4-4BC7E2074D28}"/>
              </a:ext>
            </a:extLst>
          </p:cNvPr>
          <p:cNvCxnSpPr>
            <a:cxnSpLocks/>
          </p:cNvCxnSpPr>
          <p:nvPr/>
        </p:nvCxnSpPr>
        <p:spPr>
          <a:xfrm flipH="1">
            <a:off x="6808476" y="4699424"/>
            <a:ext cx="834814" cy="860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C9534BF-303D-D5D5-FAF7-BE4E3EDB872B}"/>
              </a:ext>
            </a:extLst>
          </p:cNvPr>
          <p:cNvCxnSpPr>
            <a:cxnSpLocks/>
          </p:cNvCxnSpPr>
          <p:nvPr/>
        </p:nvCxnSpPr>
        <p:spPr>
          <a:xfrm flipH="1">
            <a:off x="6612469" y="4236138"/>
            <a:ext cx="1032271" cy="1064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ABBE219-D44B-31AB-A363-56650DEF6C31}"/>
              </a:ext>
            </a:extLst>
          </p:cNvPr>
          <p:cNvCxnSpPr>
            <a:cxnSpLocks/>
          </p:cNvCxnSpPr>
          <p:nvPr/>
        </p:nvCxnSpPr>
        <p:spPr>
          <a:xfrm flipH="1">
            <a:off x="6834911" y="4201836"/>
            <a:ext cx="1309042" cy="1349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380E4FB-BFF7-736B-25D2-2B229A1B31D1}"/>
              </a:ext>
            </a:extLst>
          </p:cNvPr>
          <p:cNvCxnSpPr>
            <a:cxnSpLocks/>
          </p:cNvCxnSpPr>
          <p:nvPr/>
        </p:nvCxnSpPr>
        <p:spPr>
          <a:xfrm flipH="1">
            <a:off x="6631679" y="3737894"/>
            <a:ext cx="1584110" cy="1633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E928F76-55F0-4CB7-5995-F5E91937D6B7}"/>
              </a:ext>
            </a:extLst>
          </p:cNvPr>
          <p:cNvCxnSpPr>
            <a:cxnSpLocks/>
          </p:cNvCxnSpPr>
          <p:nvPr/>
        </p:nvCxnSpPr>
        <p:spPr>
          <a:xfrm flipH="1">
            <a:off x="6691441" y="3412391"/>
            <a:ext cx="1873507" cy="193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1C2866C-0928-1353-94B4-18676C39B0BA}"/>
              </a:ext>
            </a:extLst>
          </p:cNvPr>
          <p:cNvCxnSpPr>
            <a:cxnSpLocks/>
          </p:cNvCxnSpPr>
          <p:nvPr/>
        </p:nvCxnSpPr>
        <p:spPr>
          <a:xfrm flipH="1">
            <a:off x="6870434" y="3433198"/>
            <a:ext cx="2113639" cy="2179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79725496-617F-0923-C56C-8EC83743D34A}"/>
              </a:ext>
            </a:extLst>
          </p:cNvPr>
          <p:cNvSpPr/>
          <p:nvPr/>
        </p:nvSpPr>
        <p:spPr>
          <a:xfrm>
            <a:off x="6807801" y="552433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CF85062-4879-D437-AAF2-D41B1111ED7F}"/>
              </a:ext>
            </a:extLst>
          </p:cNvPr>
          <p:cNvSpPr/>
          <p:nvPr/>
        </p:nvSpPr>
        <p:spPr>
          <a:xfrm>
            <a:off x="6745048" y="5471024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4AF44CD-D6E0-5130-6F7C-B55F5D6008BC}"/>
              </a:ext>
            </a:extLst>
          </p:cNvPr>
          <p:cNvSpPr/>
          <p:nvPr/>
        </p:nvSpPr>
        <p:spPr>
          <a:xfrm>
            <a:off x="6720477" y="545816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1F73BD4-6A97-FFD3-EFA0-291567C6A2E1}"/>
              </a:ext>
            </a:extLst>
          </p:cNvPr>
          <p:cNvSpPr/>
          <p:nvPr/>
        </p:nvSpPr>
        <p:spPr>
          <a:xfrm>
            <a:off x="6377325" y="515650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537AF04-734A-09CC-55A9-8E600A76139F}"/>
              </a:ext>
            </a:extLst>
          </p:cNvPr>
          <p:cNvSpPr/>
          <p:nvPr/>
        </p:nvSpPr>
        <p:spPr>
          <a:xfrm>
            <a:off x="6475095" y="5223996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0FB23F1-7DFE-1435-272D-26A29961A5E9}"/>
              </a:ext>
            </a:extLst>
          </p:cNvPr>
          <p:cNvSpPr/>
          <p:nvPr/>
        </p:nvSpPr>
        <p:spPr>
          <a:xfrm>
            <a:off x="6510284" y="5277344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39A2304-20A8-F6B7-4627-119433FFABCD}"/>
              </a:ext>
            </a:extLst>
          </p:cNvPr>
          <p:cNvSpPr/>
          <p:nvPr/>
        </p:nvSpPr>
        <p:spPr>
          <a:xfrm>
            <a:off x="6431106" y="520991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46934F0-9DDF-F0E2-91BB-69E1E631161C}"/>
              </a:ext>
            </a:extLst>
          </p:cNvPr>
          <p:cNvSpPr/>
          <p:nvPr/>
        </p:nvSpPr>
        <p:spPr>
          <a:xfrm>
            <a:off x="6522011" y="5292677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5-Point Star 101">
            <a:extLst>
              <a:ext uri="{FF2B5EF4-FFF2-40B4-BE49-F238E27FC236}">
                <a16:creationId xmlns:a16="http://schemas.microsoft.com/office/drawing/2014/main" id="{0301358E-B556-49E4-ACDD-13BB1727C125}"/>
              </a:ext>
            </a:extLst>
          </p:cNvPr>
          <p:cNvSpPr/>
          <p:nvPr/>
        </p:nvSpPr>
        <p:spPr>
          <a:xfrm>
            <a:off x="6556561" y="5318244"/>
            <a:ext cx="316882" cy="276939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1F24638-C498-521B-D81D-A33096B995F1}"/>
              </a:ext>
            </a:extLst>
          </p:cNvPr>
          <p:cNvSpPr/>
          <p:nvPr/>
        </p:nvSpPr>
        <p:spPr>
          <a:xfrm>
            <a:off x="5772008" y="4603286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583AAA1-4D65-2BBB-C307-713CE01AA4A0}"/>
              </a:ext>
            </a:extLst>
          </p:cNvPr>
          <p:cNvSpPr/>
          <p:nvPr/>
        </p:nvSpPr>
        <p:spPr>
          <a:xfrm>
            <a:off x="5748583" y="4575752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0B2382B-B694-A92A-3E5D-13F3D6433A76}"/>
              </a:ext>
            </a:extLst>
          </p:cNvPr>
          <p:cNvSpPr/>
          <p:nvPr/>
        </p:nvSpPr>
        <p:spPr>
          <a:xfrm>
            <a:off x="5976832" y="475698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4D99E4C-AB54-44C0-89D0-34923FAF6661}"/>
              </a:ext>
            </a:extLst>
          </p:cNvPr>
          <p:cNvSpPr/>
          <p:nvPr/>
        </p:nvSpPr>
        <p:spPr>
          <a:xfrm>
            <a:off x="5948828" y="4742154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0D60873-92DC-8435-7EB6-BB2D309F9C7D}"/>
              </a:ext>
            </a:extLst>
          </p:cNvPr>
          <p:cNvCxnSpPr>
            <a:cxnSpLocks/>
          </p:cNvCxnSpPr>
          <p:nvPr/>
        </p:nvCxnSpPr>
        <p:spPr>
          <a:xfrm flipH="1">
            <a:off x="6176479" y="3407012"/>
            <a:ext cx="1440394" cy="1485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4F4A0FA1-EA00-A60C-E9B1-6B0008D46316}"/>
              </a:ext>
            </a:extLst>
          </p:cNvPr>
          <p:cNvSpPr/>
          <p:nvPr/>
        </p:nvSpPr>
        <p:spPr>
          <a:xfrm>
            <a:off x="6043405" y="4824381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5-Point Star 102">
            <a:extLst>
              <a:ext uri="{FF2B5EF4-FFF2-40B4-BE49-F238E27FC236}">
                <a16:creationId xmlns:a16="http://schemas.microsoft.com/office/drawing/2014/main" id="{6F91117B-7119-F6A7-B491-BBCA49E9B391}"/>
              </a:ext>
            </a:extLst>
          </p:cNvPr>
          <p:cNvSpPr/>
          <p:nvPr/>
        </p:nvSpPr>
        <p:spPr>
          <a:xfrm>
            <a:off x="5943534" y="4716571"/>
            <a:ext cx="316882" cy="276939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E911237-959B-CAD4-FC92-A71368599D74}"/>
              </a:ext>
            </a:extLst>
          </p:cNvPr>
          <p:cNvSpPr/>
          <p:nvPr/>
        </p:nvSpPr>
        <p:spPr>
          <a:xfrm>
            <a:off x="6253333" y="5024113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B98CBAC-6FFB-7CC2-1E19-7F892B5FE3E2}"/>
              </a:ext>
            </a:extLst>
          </p:cNvPr>
          <p:cNvSpPr txBox="1"/>
          <p:nvPr/>
        </p:nvSpPr>
        <p:spPr>
          <a:xfrm>
            <a:off x="7986596" y="4668198"/>
            <a:ext cx="4082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Trade-off between distancing means and </a:t>
            </a:r>
            <a:br>
              <a:rPr lang="en-US" dirty="0"/>
            </a:br>
            <a:r>
              <a:rPr lang="en-US" dirty="0"/>
              <a:t>keeping low scatter (covariance) between</a:t>
            </a:r>
            <a:br>
              <a:rPr lang="en-US" dirty="0"/>
            </a:br>
            <a:r>
              <a:rPr lang="en-US" dirty="0"/>
              <a:t>points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1847A43-0914-E224-9F95-E272722FB6A4}"/>
              </a:ext>
            </a:extLst>
          </p:cNvPr>
          <p:cNvSpPr txBox="1"/>
          <p:nvPr/>
        </p:nvSpPr>
        <p:spPr>
          <a:xfrm>
            <a:off x="791709" y="5985909"/>
            <a:ext cx="3479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(Unsupervised) PCA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300D823-DCF8-350C-1E0E-BD0E265B8AA2}"/>
              </a:ext>
            </a:extLst>
          </p:cNvPr>
          <p:cNvSpPr txBox="1"/>
          <p:nvPr/>
        </p:nvSpPr>
        <p:spPr>
          <a:xfrm>
            <a:off x="6531620" y="5978380"/>
            <a:ext cx="3018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(Supervised) LDA</a:t>
            </a:r>
          </a:p>
        </p:txBody>
      </p:sp>
    </p:spTree>
    <p:extLst>
      <p:ext uri="{BB962C8B-B14F-4D97-AF65-F5344CB8AC3E}">
        <p14:creationId xmlns:p14="http://schemas.microsoft.com/office/powerpoint/2010/main" val="864546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137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LDA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8F2B2-4D84-5650-6F48-225BC69D4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771" y="863600"/>
            <a:ext cx="6324600" cy="59944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E64AB89-C973-A7F0-D622-4AA50CEA0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187997"/>
              </p:ext>
            </p:extLst>
          </p:nvPr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170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10367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methods types V2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986585"/>
              </p:ext>
            </p:extLst>
          </p:nvPr>
        </p:nvGraphicFramePr>
        <p:xfrm>
          <a:off x="285045" y="1132072"/>
          <a:ext cx="11621909" cy="52397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43759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2097755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2293465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  <a:gridCol w="2293465">
                  <a:extLst>
                    <a:ext uri="{9D8B030D-6E8A-4147-A177-3AD203B41FA5}">
                      <a16:colId xmlns:a16="http://schemas.microsoft.com/office/drawing/2014/main" val="3066994137"/>
                    </a:ext>
                  </a:extLst>
                </a:gridCol>
                <a:gridCol w="2293465">
                  <a:extLst>
                    <a:ext uri="{9D8B030D-6E8A-4147-A177-3AD203B41FA5}">
                      <a16:colId xmlns:a16="http://schemas.microsoft.com/office/drawing/2014/main" val="3235166029"/>
                    </a:ext>
                  </a:extLst>
                </a:gridCol>
              </a:tblGrid>
              <a:tr h="1746578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Non-linear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Parametric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Non parametric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174657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Unsupervised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kPCA</a:t>
                      </a:r>
                      <a:endParaRPr lang="en-US" sz="3200" dirty="0"/>
                    </a:p>
                    <a:p>
                      <a:pPr algn="ctr"/>
                      <a:r>
                        <a:rPr lang="en-US" sz="3200" dirty="0"/>
                        <a:t>ISOMAP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MDS</a:t>
                      </a:r>
                    </a:p>
                    <a:p>
                      <a:pPr algn="ctr"/>
                      <a:r>
                        <a:rPr lang="en-US" sz="3200" b="1" dirty="0" err="1"/>
                        <a:t>tSNE</a:t>
                      </a:r>
                      <a:endParaRPr lang="en-US" sz="3200" b="1" dirty="0"/>
                    </a:p>
                    <a:p>
                      <a:pPr algn="ctr"/>
                      <a:r>
                        <a:rPr lang="en-US" sz="3200" b="1" dirty="0"/>
                        <a:t>UMAP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174657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kLDA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836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D4F9F6-1571-6244-BFFC-E221F98D6471}"/>
              </a:ext>
            </a:extLst>
          </p:cNvPr>
          <p:cNvSpPr txBox="1"/>
          <p:nvPr/>
        </p:nvSpPr>
        <p:spPr>
          <a:xfrm>
            <a:off x="582889" y="256764"/>
            <a:ext cx="1127331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Overview and applications </a:t>
            </a:r>
          </a:p>
          <a:p>
            <a:pPr algn="ctr"/>
            <a:r>
              <a:rPr lang="en-US" sz="6600" dirty="0"/>
              <a:t>of dimensionality reduction</a:t>
            </a:r>
          </a:p>
          <a:p>
            <a:pPr algn="ctr"/>
            <a:endParaRPr lang="en-US" sz="6000" dirty="0"/>
          </a:p>
          <a:p>
            <a:pPr algn="ctr"/>
            <a:r>
              <a:rPr lang="en-US" sz="3600" dirty="0"/>
              <a:t>Slides here</a:t>
            </a:r>
          </a:p>
          <a:p>
            <a:pPr algn="ctr"/>
            <a:r>
              <a:rPr lang="en-US" sz="3600" dirty="0">
                <a:hlinkClick r:id="rId2"/>
              </a:rPr>
              <a:t>https://</a:t>
            </a:r>
            <a:r>
              <a:rPr lang="en-US" sz="3600" dirty="0" err="1">
                <a:hlinkClick r:id="rId2"/>
              </a:rPr>
              <a:t>samuelesoraggi.github.io</a:t>
            </a:r>
            <a:r>
              <a:rPr lang="en-US" sz="3600" dirty="0">
                <a:hlinkClick r:id="rId2"/>
              </a:rPr>
              <a:t>/</a:t>
            </a:r>
            <a:r>
              <a:rPr lang="en-US" sz="3600" dirty="0" err="1">
                <a:hlinkClick r:id="rId2"/>
              </a:rPr>
              <a:t>Projection_and_clustering_tutorial</a:t>
            </a:r>
            <a:r>
              <a:rPr lang="en-US" sz="3600" dirty="0">
                <a:hlinkClick r:id="rId2"/>
              </a:rPr>
              <a:t>/</a:t>
            </a:r>
            <a:endParaRPr lang="en-US" sz="3600" dirty="0"/>
          </a:p>
          <a:p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455A0-BB81-544D-A42C-B5D1E0C0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8" y="5339238"/>
            <a:ext cx="1404551" cy="14177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51CF49-D440-6F8E-DDA3-4951C2BEE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6501" y="5552501"/>
            <a:ext cx="1305499" cy="130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04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10367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methods types V2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285045" y="1132072"/>
          <a:ext cx="11621909" cy="52397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43759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2097755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2293465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  <a:gridCol w="2293465">
                  <a:extLst>
                    <a:ext uri="{9D8B030D-6E8A-4147-A177-3AD203B41FA5}">
                      <a16:colId xmlns:a16="http://schemas.microsoft.com/office/drawing/2014/main" val="3066994137"/>
                    </a:ext>
                  </a:extLst>
                </a:gridCol>
                <a:gridCol w="2293465">
                  <a:extLst>
                    <a:ext uri="{9D8B030D-6E8A-4147-A177-3AD203B41FA5}">
                      <a16:colId xmlns:a16="http://schemas.microsoft.com/office/drawing/2014/main" val="3235166029"/>
                    </a:ext>
                  </a:extLst>
                </a:gridCol>
              </a:tblGrid>
              <a:tr h="1746578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Non-linear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Parametric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Non parametric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174657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Unsupervised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kPCA</a:t>
                      </a:r>
                      <a:endParaRPr lang="en-US" sz="3200" dirty="0"/>
                    </a:p>
                    <a:p>
                      <a:pPr algn="ctr"/>
                      <a:r>
                        <a:rPr lang="en-US" sz="3200" dirty="0"/>
                        <a:t>ISOMAP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MDS</a:t>
                      </a:r>
                    </a:p>
                    <a:p>
                      <a:pPr algn="ctr"/>
                      <a:r>
                        <a:rPr lang="en-US" sz="3200" b="1" dirty="0" err="1"/>
                        <a:t>tSNE</a:t>
                      </a:r>
                      <a:endParaRPr lang="en-US" sz="3200" b="1" dirty="0"/>
                    </a:p>
                    <a:p>
                      <a:pPr algn="ctr"/>
                      <a:r>
                        <a:rPr lang="en-US" sz="3200" b="1" dirty="0"/>
                        <a:t>UMAP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174657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kLDA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3AB64A8-9EBE-9426-4755-344CFA4CA113}"/>
              </a:ext>
            </a:extLst>
          </p:cNvPr>
          <p:cNvSpPr/>
          <p:nvPr/>
        </p:nvSpPr>
        <p:spPr>
          <a:xfrm rot="16200000">
            <a:off x="9511259" y="4369632"/>
            <a:ext cx="1214203" cy="251834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CFD229D-E9FE-155A-92E2-340626D0253C}"/>
              </a:ext>
            </a:extLst>
          </p:cNvPr>
          <p:cNvSpPr/>
          <p:nvPr/>
        </p:nvSpPr>
        <p:spPr>
          <a:xfrm>
            <a:off x="10163331" y="4009869"/>
            <a:ext cx="1214203" cy="222603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UMAP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86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623337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Non-parametric methods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dirty="0">
                <a:hlinkClick r:id="rId2"/>
              </a:rPr>
              <a:t>MDS</a:t>
            </a:r>
            <a:endParaRPr lang="en-US" sz="3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AB12F5-D0FC-06B4-E9C6-E31E2CB400A3}"/>
              </a:ext>
            </a:extLst>
          </p:cNvPr>
          <p:cNvCxnSpPr>
            <a:cxnSpLocks/>
          </p:cNvCxnSpPr>
          <p:nvPr/>
        </p:nvCxnSpPr>
        <p:spPr>
          <a:xfrm flipV="1">
            <a:off x="1718134" y="1723267"/>
            <a:ext cx="0" cy="39474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2AC1BF0-A50E-1ECB-C166-8A48280BEEFB}"/>
              </a:ext>
            </a:extLst>
          </p:cNvPr>
          <p:cNvCxnSpPr>
            <a:cxnSpLocks/>
          </p:cNvCxnSpPr>
          <p:nvPr/>
        </p:nvCxnSpPr>
        <p:spPr>
          <a:xfrm>
            <a:off x="1465800" y="5414611"/>
            <a:ext cx="4308528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05C8390-BDD1-6ACF-D348-B2BB3CCCAB8E}"/>
              </a:ext>
            </a:extLst>
          </p:cNvPr>
          <p:cNvSpPr/>
          <p:nvPr/>
        </p:nvSpPr>
        <p:spPr>
          <a:xfrm>
            <a:off x="2527051" y="409618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DC537FF-A85E-D3C1-86E3-49E2D23C9F5E}"/>
              </a:ext>
            </a:extLst>
          </p:cNvPr>
          <p:cNvCxnSpPr>
            <a:cxnSpLocks/>
          </p:cNvCxnSpPr>
          <p:nvPr/>
        </p:nvCxnSpPr>
        <p:spPr>
          <a:xfrm flipV="1">
            <a:off x="7192517" y="2273908"/>
            <a:ext cx="0" cy="39474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DDBB4FF-2E9F-737F-1BBD-92E56B922F60}"/>
              </a:ext>
            </a:extLst>
          </p:cNvPr>
          <p:cNvCxnSpPr>
            <a:cxnSpLocks/>
          </p:cNvCxnSpPr>
          <p:nvPr/>
        </p:nvCxnSpPr>
        <p:spPr>
          <a:xfrm>
            <a:off x="6940183" y="5965252"/>
            <a:ext cx="4308528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id="{25ACD7D9-4894-18A9-05D8-4753C608D801}"/>
              </a:ext>
            </a:extLst>
          </p:cNvPr>
          <p:cNvSpPr/>
          <p:nvPr/>
        </p:nvSpPr>
        <p:spPr>
          <a:xfrm>
            <a:off x="3066501" y="4186939"/>
            <a:ext cx="194872" cy="19487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F337BA9-01B0-E6F0-52E2-9F55EC9B0C80}"/>
              </a:ext>
            </a:extLst>
          </p:cNvPr>
          <p:cNvSpPr/>
          <p:nvPr/>
        </p:nvSpPr>
        <p:spPr>
          <a:xfrm>
            <a:off x="3696677" y="5781819"/>
            <a:ext cx="194872" cy="19487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A32D9A9-B1F8-11AE-3FB8-0E6E0C46237D}"/>
              </a:ext>
            </a:extLst>
          </p:cNvPr>
          <p:cNvSpPr/>
          <p:nvPr/>
        </p:nvSpPr>
        <p:spPr>
          <a:xfrm>
            <a:off x="5250737" y="5475819"/>
            <a:ext cx="194872" cy="1948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9F1D320-25F1-2FF1-BD64-10A3A82BD837}"/>
              </a:ext>
            </a:extLst>
          </p:cNvPr>
          <p:cNvCxnSpPr>
            <a:cxnSpLocks/>
          </p:cNvCxnSpPr>
          <p:nvPr/>
        </p:nvCxnSpPr>
        <p:spPr>
          <a:xfrm flipH="1">
            <a:off x="293641" y="5193822"/>
            <a:ext cx="1669070" cy="15398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89AD622F-5B64-1AEE-F5BC-110B3722EFBC}"/>
              </a:ext>
            </a:extLst>
          </p:cNvPr>
          <p:cNvSpPr/>
          <p:nvPr/>
        </p:nvSpPr>
        <p:spPr>
          <a:xfrm>
            <a:off x="7400263" y="502996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2C41F7F3-2B2A-843C-70A8-8CF0A00EEE40}"/>
              </a:ext>
            </a:extLst>
          </p:cNvPr>
          <p:cNvSpPr/>
          <p:nvPr/>
        </p:nvSpPr>
        <p:spPr>
          <a:xfrm>
            <a:off x="7941109" y="5335961"/>
            <a:ext cx="194872" cy="19487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C8A8493C-B2FA-CF6A-9861-D12F1FA0D6C5}"/>
              </a:ext>
            </a:extLst>
          </p:cNvPr>
          <p:cNvSpPr/>
          <p:nvPr/>
        </p:nvSpPr>
        <p:spPr>
          <a:xfrm>
            <a:off x="10278994" y="5238815"/>
            <a:ext cx="194872" cy="19487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EEDD0A8-C8B9-A9F6-862B-0CA0F2EF6643}"/>
              </a:ext>
            </a:extLst>
          </p:cNvPr>
          <p:cNvSpPr/>
          <p:nvPr/>
        </p:nvSpPr>
        <p:spPr>
          <a:xfrm>
            <a:off x="10365761" y="3074770"/>
            <a:ext cx="194872" cy="1948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ight Arrow 150">
            <a:extLst>
              <a:ext uri="{FF2B5EF4-FFF2-40B4-BE49-F238E27FC236}">
                <a16:creationId xmlns:a16="http://schemas.microsoft.com/office/drawing/2014/main" id="{A3D14606-458E-FD31-7BDA-2D20950ECD10}"/>
              </a:ext>
            </a:extLst>
          </p:cNvPr>
          <p:cNvSpPr/>
          <p:nvPr/>
        </p:nvSpPr>
        <p:spPr>
          <a:xfrm>
            <a:off x="2624782" y="2620301"/>
            <a:ext cx="3947765" cy="551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DA54665-DACA-A5C0-7A4A-BDCFBE3D0F3B}"/>
              </a:ext>
            </a:extLst>
          </p:cNvPr>
          <p:cNvSpPr txBox="1"/>
          <p:nvPr/>
        </p:nvSpPr>
        <p:spPr>
          <a:xfrm>
            <a:off x="2133013" y="2213598"/>
            <a:ext cx="5085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Distance-based cost function</a:t>
            </a:r>
            <a:endParaRPr lang="en-US" sz="3200" i="1" dirty="0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CAFC36B-2F7D-C7F8-8CA1-CE191F156165}"/>
              </a:ext>
            </a:extLst>
          </p:cNvPr>
          <p:cNvCxnSpPr>
            <a:stCxn id="40" idx="5"/>
            <a:endCxn id="143" idx="1"/>
          </p:cNvCxnSpPr>
          <p:nvPr/>
        </p:nvCxnSpPr>
        <p:spPr>
          <a:xfrm>
            <a:off x="2693385" y="4262518"/>
            <a:ext cx="1031830" cy="154783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B0C71DE-1809-4216-FA39-DB9C5038F4D3}"/>
              </a:ext>
            </a:extLst>
          </p:cNvPr>
          <p:cNvCxnSpPr>
            <a:cxnSpLocks/>
            <a:stCxn id="40" idx="5"/>
            <a:endCxn id="142" idx="2"/>
          </p:cNvCxnSpPr>
          <p:nvPr/>
        </p:nvCxnSpPr>
        <p:spPr>
          <a:xfrm>
            <a:off x="2693385" y="4262518"/>
            <a:ext cx="373116" cy="2185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57A4D2A-5ACF-776F-53DF-86D60C279AD9}"/>
              </a:ext>
            </a:extLst>
          </p:cNvPr>
          <p:cNvCxnSpPr>
            <a:cxnSpLocks/>
            <a:endCxn id="148" idx="1"/>
          </p:cNvCxnSpPr>
          <p:nvPr/>
        </p:nvCxnSpPr>
        <p:spPr>
          <a:xfrm>
            <a:off x="7595135" y="5164746"/>
            <a:ext cx="374512" cy="19975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5F6AAFE-AEE5-9DBC-4DB0-73C8CD5F0876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7595135" y="5134585"/>
            <a:ext cx="2683859" cy="201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8A431E3-38C1-8410-584D-FD13125B35E7}"/>
              </a:ext>
            </a:extLst>
          </p:cNvPr>
          <p:cNvCxnSpPr>
            <a:cxnSpLocks/>
            <a:stCxn id="40" idx="5"/>
            <a:endCxn id="144" idx="2"/>
          </p:cNvCxnSpPr>
          <p:nvPr/>
        </p:nvCxnSpPr>
        <p:spPr>
          <a:xfrm>
            <a:off x="2693385" y="4262518"/>
            <a:ext cx="2557352" cy="131073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DE42AF2E-1A8A-373B-F081-E1CD4C222A69}"/>
              </a:ext>
            </a:extLst>
          </p:cNvPr>
          <p:cNvCxnSpPr>
            <a:cxnSpLocks/>
            <a:stCxn id="147" idx="6"/>
            <a:endCxn id="150" idx="3"/>
          </p:cNvCxnSpPr>
          <p:nvPr/>
        </p:nvCxnSpPr>
        <p:spPr>
          <a:xfrm flipV="1">
            <a:off x="7595135" y="3241105"/>
            <a:ext cx="2799164" cy="188629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99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623337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Non-parametric methods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MDS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D9EAA71D-AFBB-5DBE-13E4-30BF5E60C4EB}"/>
              </a:ext>
            </a:extLst>
          </p:cNvPr>
          <p:cNvGrpSpPr/>
          <p:nvPr/>
        </p:nvGrpSpPr>
        <p:grpSpPr>
          <a:xfrm>
            <a:off x="293642" y="1723267"/>
            <a:ext cx="2006214" cy="1705733"/>
            <a:chOff x="293641" y="1723267"/>
            <a:chExt cx="5480687" cy="501038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CAB12F5-D0FC-06B4-E9C6-E31E2CB400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8134" y="1723267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2AC1BF0-A50E-1ECB-C166-8A48280BEE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800" y="5414611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05C8390-BDD1-6ACF-D348-B2BB3CCCAB8E}"/>
                </a:ext>
              </a:extLst>
            </p:cNvPr>
            <p:cNvSpPr/>
            <p:nvPr/>
          </p:nvSpPr>
          <p:spPr>
            <a:xfrm>
              <a:off x="2527051" y="409618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5ACD7D9-4894-18A9-05D8-4753C608D801}"/>
                </a:ext>
              </a:extLst>
            </p:cNvPr>
            <p:cNvSpPr/>
            <p:nvPr/>
          </p:nvSpPr>
          <p:spPr>
            <a:xfrm>
              <a:off x="3066501" y="4186939"/>
              <a:ext cx="194872" cy="19487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F337BA9-01B0-E6F0-52E2-9F55EC9B0C80}"/>
                </a:ext>
              </a:extLst>
            </p:cNvPr>
            <p:cNvSpPr/>
            <p:nvPr/>
          </p:nvSpPr>
          <p:spPr>
            <a:xfrm>
              <a:off x="3696677" y="5781819"/>
              <a:ext cx="194872" cy="194873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A32D9A9-B1F8-11AE-3FB8-0E6E0C46237D}"/>
                </a:ext>
              </a:extLst>
            </p:cNvPr>
            <p:cNvSpPr/>
            <p:nvPr/>
          </p:nvSpPr>
          <p:spPr>
            <a:xfrm>
              <a:off x="5250737" y="5475819"/>
              <a:ext cx="194872" cy="19487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B9F1D320-25F1-2FF1-BD64-10A3A82BD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641" y="5193822"/>
              <a:ext cx="1669070" cy="15398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CAFC36B-2F7D-C7F8-8CA1-CE191F156165}"/>
                </a:ext>
              </a:extLst>
            </p:cNvPr>
            <p:cNvCxnSpPr>
              <a:stCxn id="40" idx="5"/>
              <a:endCxn id="143" idx="1"/>
            </p:cNvCxnSpPr>
            <p:nvPr/>
          </p:nvCxnSpPr>
          <p:spPr>
            <a:xfrm>
              <a:off x="2693385" y="4262518"/>
              <a:ext cx="1031830" cy="1547839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B0C71DE-1809-4216-FA39-DB9C5038F4D3}"/>
                </a:ext>
              </a:extLst>
            </p:cNvPr>
            <p:cNvCxnSpPr>
              <a:cxnSpLocks/>
              <a:stCxn id="40" idx="5"/>
              <a:endCxn id="142" idx="2"/>
            </p:cNvCxnSpPr>
            <p:nvPr/>
          </p:nvCxnSpPr>
          <p:spPr>
            <a:xfrm>
              <a:off x="2693385" y="4262518"/>
              <a:ext cx="373116" cy="21858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8A431E3-38C1-8410-584D-FD13125B35E7}"/>
                </a:ext>
              </a:extLst>
            </p:cNvPr>
            <p:cNvCxnSpPr>
              <a:cxnSpLocks/>
              <a:stCxn id="40" idx="5"/>
              <a:endCxn id="144" idx="2"/>
            </p:cNvCxnSpPr>
            <p:nvPr/>
          </p:nvCxnSpPr>
          <p:spPr>
            <a:xfrm>
              <a:off x="2693385" y="4262518"/>
              <a:ext cx="2557352" cy="1310738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7E10AEA-E2FD-D0E9-B122-68ACD1D1185B}"/>
              </a:ext>
            </a:extLst>
          </p:cNvPr>
          <p:cNvGrpSpPr/>
          <p:nvPr/>
        </p:nvGrpSpPr>
        <p:grpSpPr>
          <a:xfrm>
            <a:off x="405160" y="4215471"/>
            <a:ext cx="1483381" cy="1510788"/>
            <a:chOff x="6940183" y="2273908"/>
            <a:chExt cx="4308528" cy="3947425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DC537FF-A85E-D3C1-86E3-49E2D23C9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2517" y="2273908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9DDBB4FF-2E9F-737F-1BBD-92E56B922F60}"/>
                </a:ext>
              </a:extLst>
            </p:cNvPr>
            <p:cNvCxnSpPr>
              <a:cxnSpLocks/>
            </p:cNvCxnSpPr>
            <p:nvPr/>
          </p:nvCxnSpPr>
          <p:spPr>
            <a:xfrm>
              <a:off x="6940183" y="5965252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9AD622F-5B64-1AEE-F5BC-110B3722EFBC}"/>
                </a:ext>
              </a:extLst>
            </p:cNvPr>
            <p:cNvSpPr/>
            <p:nvPr/>
          </p:nvSpPr>
          <p:spPr>
            <a:xfrm>
              <a:off x="7400263" y="502996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C41F7F3-2B2A-843C-70A8-8CF0A00EEE40}"/>
                </a:ext>
              </a:extLst>
            </p:cNvPr>
            <p:cNvSpPr/>
            <p:nvPr/>
          </p:nvSpPr>
          <p:spPr>
            <a:xfrm>
              <a:off x="7941109" y="5335961"/>
              <a:ext cx="194872" cy="19487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8A8493C-B2FA-CF6A-9861-D12F1FA0D6C5}"/>
                </a:ext>
              </a:extLst>
            </p:cNvPr>
            <p:cNvSpPr/>
            <p:nvPr/>
          </p:nvSpPr>
          <p:spPr>
            <a:xfrm>
              <a:off x="10278994" y="5238815"/>
              <a:ext cx="194872" cy="194873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EEDD0A8-C8B9-A9F6-862B-0CA0F2EF6643}"/>
                </a:ext>
              </a:extLst>
            </p:cNvPr>
            <p:cNvSpPr/>
            <p:nvPr/>
          </p:nvSpPr>
          <p:spPr>
            <a:xfrm>
              <a:off x="10365761" y="3074770"/>
              <a:ext cx="194872" cy="19487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57A4D2A-5ACF-776F-53DF-86D60C279AD9}"/>
                </a:ext>
              </a:extLst>
            </p:cNvPr>
            <p:cNvCxnSpPr>
              <a:cxnSpLocks/>
              <a:endCxn id="148" idx="1"/>
            </p:cNvCxnSpPr>
            <p:nvPr/>
          </p:nvCxnSpPr>
          <p:spPr>
            <a:xfrm>
              <a:off x="7595135" y="5164746"/>
              <a:ext cx="374512" cy="19975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75F6AAFE-AEE5-9DBC-4DB0-73C8CD5F0876}"/>
                </a:ext>
              </a:extLst>
            </p:cNvPr>
            <p:cNvCxnSpPr>
              <a:cxnSpLocks/>
              <a:endCxn id="149" idx="2"/>
            </p:cNvCxnSpPr>
            <p:nvPr/>
          </p:nvCxnSpPr>
          <p:spPr>
            <a:xfrm>
              <a:off x="7595135" y="5134585"/>
              <a:ext cx="2683859" cy="201667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E42AF2E-1A8A-373B-F081-E1CD4C222A69}"/>
                </a:ext>
              </a:extLst>
            </p:cNvPr>
            <p:cNvCxnSpPr>
              <a:cxnSpLocks/>
              <a:stCxn id="147" idx="6"/>
              <a:endCxn id="150" idx="3"/>
            </p:cNvCxnSpPr>
            <p:nvPr/>
          </p:nvCxnSpPr>
          <p:spPr>
            <a:xfrm flipV="1">
              <a:off x="7595135" y="3241105"/>
              <a:ext cx="2799164" cy="188629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D63D69-C5A9-600A-8CFC-9C6614AA6286}"/>
              </a:ext>
            </a:extLst>
          </p:cNvPr>
          <p:cNvSpPr txBox="1"/>
          <p:nvPr/>
        </p:nvSpPr>
        <p:spPr>
          <a:xfrm>
            <a:off x="2662309" y="2021595"/>
            <a:ext cx="519058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cost function </a:t>
            </a:r>
            <a:br>
              <a:rPr lang="en-US" sz="2800" dirty="0"/>
            </a:br>
            <a:r>
              <a:rPr lang="en-US" sz="2800" i="1" dirty="0"/>
              <a:t>C = 𝚺</a:t>
            </a:r>
            <a:r>
              <a:rPr lang="en-US" sz="2800" i="1" baseline="-25000" dirty="0" err="1"/>
              <a:t>i</a:t>
            </a:r>
            <a:r>
              <a:rPr lang="en-US" sz="2800" i="1" baseline="-25000" dirty="0"/>
              <a:t>&lt;j</a:t>
            </a:r>
            <a:r>
              <a:rPr lang="en-US" sz="2800" i="1" dirty="0"/>
              <a:t> [</a:t>
            </a:r>
            <a:r>
              <a:rPr lang="en-US" sz="2800" i="1" dirty="0" err="1"/>
              <a:t>x</a:t>
            </a:r>
            <a:r>
              <a:rPr lang="en-US" sz="2800" i="1" baseline="-25000" dirty="0" err="1"/>
              <a:t>ij</a:t>
            </a:r>
            <a:r>
              <a:rPr lang="en-US" sz="2800" i="1" dirty="0"/>
              <a:t> - ∥ </a:t>
            </a:r>
            <a:r>
              <a:rPr lang="en-US" sz="2800" i="1" dirty="0" err="1"/>
              <a:t>y</a:t>
            </a:r>
            <a:r>
              <a:rPr lang="en-US" sz="2800" i="1" baseline="-25000" dirty="0" err="1"/>
              <a:t>i</a:t>
            </a:r>
            <a:r>
              <a:rPr lang="en-US" sz="2800" i="1" dirty="0"/>
              <a:t> - </a:t>
            </a:r>
            <a:r>
              <a:rPr lang="en-US" sz="2800" i="1" dirty="0" err="1"/>
              <a:t>y</a:t>
            </a:r>
            <a:r>
              <a:rPr lang="en-US" sz="2800" i="1" baseline="-25000" dirty="0" err="1"/>
              <a:t>j</a:t>
            </a:r>
            <a:r>
              <a:rPr lang="en-US" sz="2800" i="1" dirty="0"/>
              <a:t>∥ ]</a:t>
            </a:r>
            <a:r>
              <a:rPr lang="en-US" sz="2800" i="1" baseline="30000" dirty="0"/>
              <a:t>2</a:t>
            </a:r>
            <a:br>
              <a:rPr lang="en-US" sz="2800" i="1" baseline="30000" dirty="0"/>
            </a:br>
            <a:r>
              <a:rPr lang="en-US" sz="2800" i="1" dirty="0"/>
              <a:t>is optimized (</a:t>
            </a:r>
            <a:r>
              <a:rPr lang="en-US" sz="2800" i="1" dirty="0" err="1"/>
              <a:t>wrt</a:t>
            </a:r>
            <a:r>
              <a:rPr lang="en-US" sz="2800" i="1" dirty="0"/>
              <a:t> projections y) </a:t>
            </a:r>
            <a:br>
              <a:rPr lang="en-US" sz="2800" i="1" dirty="0"/>
            </a:br>
            <a:r>
              <a:rPr lang="en-US" sz="2800" i="1" dirty="0"/>
              <a:t>to preserve distances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Cost quadratic in nr. of </a:t>
            </a:r>
            <a:br>
              <a:rPr lang="en-US" sz="2800" i="1" dirty="0"/>
            </a:br>
            <a:r>
              <a:rPr lang="en-US" sz="2800" i="1" dirty="0"/>
              <a:t>data 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88041-CCFC-38B3-7262-290FD4CC3573}"/>
              </a:ext>
            </a:extLst>
          </p:cNvPr>
          <p:cNvSpPr txBox="1"/>
          <p:nvPr/>
        </p:nvSpPr>
        <p:spPr>
          <a:xfrm>
            <a:off x="2629355" y="4650793"/>
            <a:ext cx="50189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There are LARGER DISTANCES </a:t>
            </a:r>
            <a:br>
              <a:rPr lang="en-US" sz="2800" dirty="0"/>
            </a:br>
            <a:r>
              <a:rPr lang="en-US" sz="2800" dirty="0"/>
              <a:t>in high dimensions!</a:t>
            </a:r>
          </a:p>
          <a:p>
            <a:endParaRPr lang="en-US" sz="2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040944-E01D-C7BF-04A3-0AE7AA3A8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246" y="2070780"/>
            <a:ext cx="4140969" cy="396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64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00647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Distance preserving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dirty="0">
                <a:hlinkClick r:id="rId2"/>
              </a:rPr>
              <a:t>Manifold learning</a:t>
            </a:r>
            <a:endParaRPr lang="en-US" sz="3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D63D69-C5A9-600A-8CFC-9C6614AA6286}"/>
              </a:ext>
            </a:extLst>
          </p:cNvPr>
          <p:cNvSpPr txBox="1"/>
          <p:nvPr/>
        </p:nvSpPr>
        <p:spPr>
          <a:xfrm>
            <a:off x="442913" y="1713944"/>
            <a:ext cx="756117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Your data points are part of a geometric </a:t>
            </a:r>
            <a:br>
              <a:rPr lang="en-US" sz="2800" dirty="0"/>
            </a:br>
            <a:r>
              <a:rPr lang="en-US" sz="2800" dirty="0"/>
              <a:t>surface of dimension </a:t>
            </a:r>
            <a:r>
              <a:rPr lang="en-US" sz="2800" i="1" dirty="0"/>
              <a:t>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surface is embedded in more dimensions </a:t>
            </a:r>
            <a:r>
              <a:rPr lang="en-US" sz="2800" i="1" dirty="0"/>
              <a:t>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Learn the structure and not the distances</a:t>
            </a:r>
            <a:br>
              <a:rPr lang="en-US" sz="2800" i="1" dirty="0"/>
            </a:br>
            <a:br>
              <a:rPr lang="en-US" sz="2800" i="1" dirty="0"/>
            </a:br>
            <a:endParaRPr lang="en-US" sz="28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F0407004-8595-20F0-ED3F-F17E2589E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803" y="3874575"/>
            <a:ext cx="2514277" cy="253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F2E56A-AB87-36B4-53C9-61A531EDBBC7}"/>
              </a:ext>
            </a:extLst>
          </p:cNvPr>
          <p:cNvSpPr txBox="1"/>
          <p:nvPr/>
        </p:nvSpPr>
        <p:spPr>
          <a:xfrm>
            <a:off x="1360225" y="6488668"/>
            <a:ext cx="5952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Credit: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mkbergman.com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and bioinformatics-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training.github.io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8B9DD-9EBE-40C6-0712-9583F914C6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48" t="71119" r="2449" b="6648"/>
          <a:stretch/>
        </p:blipFill>
        <p:spPr>
          <a:xfrm>
            <a:off x="5964565" y="4541923"/>
            <a:ext cx="4518213" cy="10315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D6132A-4CC1-AC44-043E-7FB7C0573FA8}"/>
              </a:ext>
            </a:extLst>
          </p:cNvPr>
          <p:cNvSpPr txBox="1"/>
          <p:nvPr/>
        </p:nvSpPr>
        <p:spPr>
          <a:xfrm>
            <a:off x="10349003" y="4862970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d=2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E95555-979B-7575-8103-EC29B9BBBA4F}"/>
              </a:ext>
            </a:extLst>
          </p:cNvPr>
          <p:cNvSpPr txBox="1"/>
          <p:nvPr/>
        </p:nvSpPr>
        <p:spPr>
          <a:xfrm>
            <a:off x="6195001" y="4207924"/>
            <a:ext cx="428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Embedded in 3D through 𝝷 (Rotation angle)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91A025-9EA0-B505-99A3-49260302B264}"/>
              </a:ext>
            </a:extLst>
          </p:cNvPr>
          <p:cNvCxnSpPr>
            <a:cxnSpLocks/>
          </p:cNvCxnSpPr>
          <p:nvPr/>
        </p:nvCxnSpPr>
        <p:spPr>
          <a:xfrm flipH="1" flipV="1">
            <a:off x="6102299" y="5084180"/>
            <a:ext cx="4246704" cy="18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C68A5A-6135-B108-5290-27618813D58F}"/>
              </a:ext>
            </a:extLst>
          </p:cNvPr>
          <p:cNvSpPr txBox="1"/>
          <p:nvPr/>
        </p:nvSpPr>
        <p:spPr>
          <a:xfrm>
            <a:off x="3891655" y="4734525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p=3</a:t>
            </a:r>
          </a:p>
        </p:txBody>
      </p:sp>
    </p:spTree>
    <p:extLst>
      <p:ext uri="{BB962C8B-B14F-4D97-AF65-F5344CB8AC3E}">
        <p14:creationId xmlns:p14="http://schemas.microsoft.com/office/powerpoint/2010/main" val="400929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00647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Distance preserving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Manifold learning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EF99BAA-5466-83FB-8601-7465AD929521}"/>
              </a:ext>
            </a:extLst>
          </p:cNvPr>
          <p:cNvSpPr txBox="1"/>
          <p:nvPr/>
        </p:nvSpPr>
        <p:spPr>
          <a:xfrm>
            <a:off x="442913" y="2055492"/>
            <a:ext cx="9208483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the iris flowers in the world (with the four measures</a:t>
            </a:r>
            <a:br>
              <a:rPr lang="en-US" sz="2800" dirty="0"/>
            </a:br>
            <a:r>
              <a:rPr lang="en-US" sz="2800" dirty="0"/>
              <a:t>as in the </a:t>
            </a:r>
            <a:r>
              <a:rPr lang="en-US" sz="2800" i="1" dirty="0"/>
              <a:t>iris</a:t>
            </a:r>
            <a:r>
              <a:rPr lang="en-US" sz="2800" dirty="0"/>
              <a:t> dataset</a:t>
            </a:r>
            <a:r>
              <a:rPr lang="en-US" sz="2800" b="1" dirty="0"/>
              <a:t>) will not cover all ℝ</a:t>
            </a:r>
            <a:r>
              <a:rPr lang="en-US" sz="2800" b="1" baseline="30000" dirty="0"/>
              <a:t>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points of ℝ</a:t>
            </a:r>
            <a:r>
              <a:rPr lang="en-US" sz="2800" baseline="30000" dirty="0"/>
              <a:t>4</a:t>
            </a:r>
            <a:r>
              <a:rPr lang="en-US" sz="2800" dirty="0"/>
              <a:t> are actually </a:t>
            </a:r>
            <a:r>
              <a:rPr lang="en-US" sz="2800" b="1" dirty="0"/>
              <a:t>noise</a:t>
            </a:r>
            <a:r>
              <a:rPr lang="en-US" sz="2800" dirty="0"/>
              <a:t> and not flowers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set of points is part in a </a:t>
            </a:r>
            <a:r>
              <a:rPr lang="en-US" sz="2800" b="1" dirty="0"/>
              <a:t>subspace</a:t>
            </a:r>
            <a:r>
              <a:rPr lang="en-US" sz="2800" dirty="0"/>
              <a:t> of dimension</a:t>
            </a:r>
            <a:br>
              <a:rPr lang="en-US" sz="2800" dirty="0"/>
            </a:br>
            <a:r>
              <a:rPr lang="en-US" sz="2800" dirty="0"/>
              <a:t>d of ℝ</a:t>
            </a:r>
            <a:r>
              <a:rPr lang="en-US" sz="2800" baseline="30000" dirty="0"/>
              <a:t>4</a:t>
            </a:r>
            <a:r>
              <a:rPr lang="en-US" sz="2800" dirty="0"/>
              <a:t>, </a:t>
            </a:r>
            <a:r>
              <a:rPr lang="en-US" sz="2800" i="1" dirty="0"/>
              <a:t>d&lt;4</a:t>
            </a:r>
            <a:endParaRPr lang="en-US" sz="2800" baseline="30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b="1" dirty="0"/>
              <a:t>difference of two points </a:t>
            </a:r>
            <a:r>
              <a:rPr lang="en-US" sz="2800" dirty="0"/>
              <a:t>will likely not give an existing </a:t>
            </a:r>
            <a:br>
              <a:rPr lang="en-US" sz="2800" dirty="0"/>
            </a:br>
            <a:r>
              <a:rPr lang="en-US" sz="2800" dirty="0"/>
              <a:t>flowers’ data (non-linear surface)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surface has good </a:t>
            </a:r>
            <a:r>
              <a:rPr lang="en-US" sz="2800" b="1" dirty="0"/>
              <a:t>geometric properties </a:t>
            </a:r>
            <a:r>
              <a:rPr lang="en-US" sz="2800" dirty="0"/>
              <a:t>(locally flat,</a:t>
            </a:r>
            <a:br>
              <a:rPr lang="en-US" sz="2800" dirty="0"/>
            </a:br>
            <a:r>
              <a:rPr lang="en-US" sz="2800" dirty="0"/>
              <a:t>differentiable, …) making it a Riemannian manifold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2346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5954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9792874" cy="958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Mapping data from a space of dimension D to a space of dimension d &lt;&lt; 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Approaches can be categorized (mainly, but not limited to) 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F65FA-AC18-BB46-99CC-F3098955F632}"/>
              </a:ext>
            </a:extLst>
          </p:cNvPr>
          <p:cNvSpPr txBox="1"/>
          <p:nvPr/>
        </p:nvSpPr>
        <p:spPr>
          <a:xfrm>
            <a:off x="2139619" y="2622875"/>
            <a:ext cx="2682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Matrix Factorization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FA6B2-237F-1E44-BCDF-1E1216A72AEC}"/>
              </a:ext>
            </a:extLst>
          </p:cNvPr>
          <p:cNvSpPr txBox="1"/>
          <p:nvPr/>
        </p:nvSpPr>
        <p:spPr>
          <a:xfrm>
            <a:off x="7363665" y="2462280"/>
            <a:ext cx="1791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Graph-based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A4A482-B582-5A4E-B94B-2F9D87395F40}"/>
              </a:ext>
            </a:extLst>
          </p:cNvPr>
          <p:cNvCxnSpPr>
            <a:cxnSpLocks/>
          </p:cNvCxnSpPr>
          <p:nvPr/>
        </p:nvCxnSpPr>
        <p:spPr>
          <a:xfrm>
            <a:off x="5823285" y="2610848"/>
            <a:ext cx="0" cy="4075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50781F-2059-C444-9DA8-702A8C6FDE46}"/>
              </a:ext>
            </a:extLst>
          </p:cNvPr>
          <p:cNvSpPr txBox="1"/>
          <p:nvPr/>
        </p:nvSpPr>
        <p:spPr>
          <a:xfrm rot="20682294">
            <a:off x="1985734" y="3788583"/>
            <a:ext cx="85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2F20D0-6784-D943-9E25-03CC0023599C}"/>
              </a:ext>
            </a:extLst>
          </p:cNvPr>
          <p:cNvSpPr txBox="1"/>
          <p:nvPr/>
        </p:nvSpPr>
        <p:spPr>
          <a:xfrm rot="2206198">
            <a:off x="4003003" y="3829991"/>
            <a:ext cx="1253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NNMF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3B2CB7-9CBF-8D45-9345-0BFF3BD1D18A}"/>
              </a:ext>
            </a:extLst>
          </p:cNvPr>
          <p:cNvSpPr txBox="1"/>
          <p:nvPr/>
        </p:nvSpPr>
        <p:spPr>
          <a:xfrm rot="552853">
            <a:off x="2180883" y="5632186"/>
            <a:ext cx="86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CCA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A00749-3A8E-EC4A-938A-EFBBA7F4FB2B}"/>
              </a:ext>
            </a:extLst>
          </p:cNvPr>
          <p:cNvSpPr txBox="1"/>
          <p:nvPr/>
        </p:nvSpPr>
        <p:spPr>
          <a:xfrm rot="19945842">
            <a:off x="3930573" y="5406205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ISOMAP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10EA98-11DD-F348-8387-D39DAAD44842}"/>
              </a:ext>
            </a:extLst>
          </p:cNvPr>
          <p:cNvSpPr txBox="1"/>
          <p:nvPr/>
        </p:nvSpPr>
        <p:spPr>
          <a:xfrm rot="20682294">
            <a:off x="6758866" y="3567262"/>
            <a:ext cx="976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tSNE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DEAF45-D57C-EC49-B795-13C373622424}"/>
              </a:ext>
            </a:extLst>
          </p:cNvPr>
          <p:cNvSpPr txBox="1"/>
          <p:nvPr/>
        </p:nvSpPr>
        <p:spPr>
          <a:xfrm rot="1358452">
            <a:off x="8399792" y="3858525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TRIMAP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63C507-FAAC-DF45-978E-3E758D919E52}"/>
              </a:ext>
            </a:extLst>
          </p:cNvPr>
          <p:cNvSpPr/>
          <p:nvPr/>
        </p:nvSpPr>
        <p:spPr>
          <a:xfrm rot="1170402">
            <a:off x="6696671" y="5858827"/>
            <a:ext cx="3325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DIFFUSION MAPS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44DAFA-289F-7B47-B74D-46F65CFFB954}"/>
              </a:ext>
            </a:extLst>
          </p:cNvPr>
          <p:cNvSpPr txBox="1"/>
          <p:nvPr/>
        </p:nvSpPr>
        <p:spPr>
          <a:xfrm rot="20682294">
            <a:off x="8105731" y="4828061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UMAP</a:t>
            </a:r>
          </a:p>
        </p:txBody>
      </p:sp>
    </p:spTree>
    <p:extLst>
      <p:ext uri="{BB962C8B-B14F-4D97-AF65-F5344CB8AC3E}">
        <p14:creationId xmlns:p14="http://schemas.microsoft.com/office/powerpoint/2010/main" val="1883073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8591506" y="119368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6367668" y="1598744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10967743" y="381936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8266654" y="279667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10033290" y="218707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8894299" y="362564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6205242" y="433672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9708438" y="529523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F9B3E93-A375-454D-AC55-3794069E720C}"/>
              </a:ext>
            </a:extLst>
          </p:cNvPr>
          <p:cNvSpPr/>
          <p:nvPr/>
        </p:nvSpPr>
        <p:spPr>
          <a:xfrm>
            <a:off x="8539175" y="3061399"/>
            <a:ext cx="357518" cy="761017"/>
          </a:xfrm>
          <a:custGeom>
            <a:avLst/>
            <a:gdLst>
              <a:gd name="connsiteX0" fmla="*/ 3557 w 357518"/>
              <a:gd name="connsiteY0" fmla="*/ 0 h 761017"/>
              <a:gd name="connsiteX1" fmla="*/ 50752 w 357518"/>
              <a:gd name="connsiteY1" fmla="*/ 542741 h 761017"/>
              <a:gd name="connsiteX2" fmla="*/ 357518 w 357518"/>
              <a:gd name="connsiteY2" fmla="*/ 761017 h 76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18" h="761017">
                <a:moveTo>
                  <a:pt x="3557" y="0"/>
                </a:moveTo>
                <a:cubicBezTo>
                  <a:pt x="-2343" y="207952"/>
                  <a:pt x="-8242" y="415905"/>
                  <a:pt x="50752" y="542741"/>
                </a:cubicBezTo>
                <a:cubicBezTo>
                  <a:pt x="109746" y="669577"/>
                  <a:pt x="233632" y="715297"/>
                  <a:pt x="357518" y="761017"/>
                </a:cubicBezTo>
              </a:path>
            </a:pathLst>
          </a:custGeom>
          <a:noFill/>
          <a:ln w="762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0FB6726-7A4C-BF4D-B7FE-3BFC45AA4A47}"/>
              </a:ext>
            </a:extLst>
          </p:cNvPr>
          <p:cNvSpPr/>
          <p:nvPr/>
        </p:nvSpPr>
        <p:spPr>
          <a:xfrm>
            <a:off x="8595826" y="2907883"/>
            <a:ext cx="2477729" cy="902734"/>
          </a:xfrm>
          <a:custGeom>
            <a:avLst/>
            <a:gdLst>
              <a:gd name="connsiteX0" fmla="*/ 0 w 2477729"/>
              <a:gd name="connsiteY0" fmla="*/ 59126 h 902734"/>
              <a:gd name="connsiteX1" fmla="*/ 1675417 w 2477729"/>
              <a:gd name="connsiteY1" fmla="*/ 88623 h 902734"/>
              <a:gd name="connsiteX2" fmla="*/ 2477729 w 2477729"/>
              <a:gd name="connsiteY2" fmla="*/ 902734 h 90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7729" h="902734">
                <a:moveTo>
                  <a:pt x="0" y="59126"/>
                </a:moveTo>
                <a:cubicBezTo>
                  <a:pt x="631231" y="3574"/>
                  <a:pt x="1262462" y="-51978"/>
                  <a:pt x="1675417" y="88623"/>
                </a:cubicBezTo>
                <a:cubicBezTo>
                  <a:pt x="2088372" y="229224"/>
                  <a:pt x="2283050" y="565979"/>
                  <a:pt x="2477729" y="902734"/>
                </a:cubicBezTo>
              </a:path>
            </a:pathLst>
          </a:custGeom>
          <a:noFill/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C83710F-887C-5D44-AD60-72CF23361F03}"/>
              </a:ext>
            </a:extLst>
          </p:cNvPr>
          <p:cNvSpPr/>
          <p:nvPr/>
        </p:nvSpPr>
        <p:spPr>
          <a:xfrm>
            <a:off x="8542732" y="2495061"/>
            <a:ext cx="1569229" cy="328619"/>
          </a:xfrm>
          <a:custGeom>
            <a:avLst/>
            <a:gdLst>
              <a:gd name="connsiteX0" fmla="*/ 0 w 1569229"/>
              <a:gd name="connsiteY0" fmla="*/ 324464 h 328619"/>
              <a:gd name="connsiteX1" fmla="*/ 1061884 w 1569229"/>
              <a:gd name="connsiteY1" fmla="*/ 283169 h 328619"/>
              <a:gd name="connsiteX2" fmla="*/ 1569229 w 1569229"/>
              <a:gd name="connsiteY2" fmla="*/ 0 h 32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9229" h="328619">
                <a:moveTo>
                  <a:pt x="0" y="324464"/>
                </a:moveTo>
                <a:cubicBezTo>
                  <a:pt x="400173" y="330855"/>
                  <a:pt x="800346" y="337246"/>
                  <a:pt x="1061884" y="283169"/>
                </a:cubicBezTo>
                <a:cubicBezTo>
                  <a:pt x="1323422" y="229092"/>
                  <a:pt x="1446325" y="114546"/>
                  <a:pt x="1569229" y="0"/>
                </a:cubicBezTo>
              </a:path>
            </a:pathLst>
          </a:custGeom>
          <a:noFill/>
          <a:ln w="571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AEDF167E-3279-BD44-A1DC-E21D7331506B}"/>
              </a:ext>
            </a:extLst>
          </p:cNvPr>
          <p:cNvSpPr/>
          <p:nvPr/>
        </p:nvSpPr>
        <p:spPr>
          <a:xfrm>
            <a:off x="8401583" y="1492171"/>
            <a:ext cx="265036" cy="1297858"/>
          </a:xfrm>
          <a:custGeom>
            <a:avLst/>
            <a:gdLst>
              <a:gd name="connsiteX0" fmla="*/ 40860 w 265036"/>
              <a:gd name="connsiteY0" fmla="*/ 1297858 h 1297858"/>
              <a:gd name="connsiteX1" fmla="*/ 17263 w 265036"/>
              <a:gd name="connsiteY1" fmla="*/ 471948 h 1297858"/>
              <a:gd name="connsiteX2" fmla="*/ 265036 w 265036"/>
              <a:gd name="connsiteY2" fmla="*/ 0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036" h="1297858">
                <a:moveTo>
                  <a:pt x="40860" y="1297858"/>
                </a:moveTo>
                <a:cubicBezTo>
                  <a:pt x="10380" y="993058"/>
                  <a:pt x="-20100" y="688258"/>
                  <a:pt x="17263" y="471948"/>
                </a:cubicBezTo>
                <a:cubicBezTo>
                  <a:pt x="54626" y="255638"/>
                  <a:pt x="159831" y="127819"/>
                  <a:pt x="265036" y="0"/>
                </a:cubicBezTo>
              </a:path>
            </a:pathLst>
          </a:custGeom>
          <a:noFill/>
          <a:ln w="571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6CA3C66-874E-8243-B5B3-ABA85E05EC20}"/>
              </a:ext>
            </a:extLst>
          </p:cNvPr>
          <p:cNvSpPr/>
          <p:nvPr/>
        </p:nvSpPr>
        <p:spPr>
          <a:xfrm>
            <a:off x="6702133" y="1742411"/>
            <a:ext cx="1604625" cy="1088913"/>
          </a:xfrm>
          <a:custGeom>
            <a:avLst/>
            <a:gdLst>
              <a:gd name="connsiteX0" fmla="*/ 1604625 w 1604625"/>
              <a:gd name="connsiteY0" fmla="*/ 1088913 h 1088913"/>
              <a:gd name="connsiteX1" fmla="*/ 985193 w 1604625"/>
              <a:gd name="connsiteY1" fmla="*/ 156815 h 1088913"/>
              <a:gd name="connsiteX2" fmla="*/ 0 w 1604625"/>
              <a:gd name="connsiteY2" fmla="*/ 9331 h 108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4625" h="1088913">
                <a:moveTo>
                  <a:pt x="1604625" y="1088913"/>
                </a:moveTo>
                <a:cubicBezTo>
                  <a:pt x="1428627" y="712829"/>
                  <a:pt x="1252630" y="336745"/>
                  <a:pt x="985193" y="156815"/>
                </a:cubicBezTo>
                <a:cubicBezTo>
                  <a:pt x="717756" y="-23115"/>
                  <a:pt x="358878" y="-6892"/>
                  <a:pt x="0" y="9331"/>
                </a:cubicBezTo>
              </a:path>
            </a:pathLst>
          </a:cu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8241374" y="309679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530346D-3D81-D946-93E2-BB35A372D0E9}"/>
              </a:ext>
            </a:extLst>
          </p:cNvPr>
          <p:cNvSpPr/>
          <p:nvPr/>
        </p:nvSpPr>
        <p:spPr>
          <a:xfrm>
            <a:off x="6271566" y="2932770"/>
            <a:ext cx="1982098" cy="1408789"/>
          </a:xfrm>
          <a:custGeom>
            <a:avLst/>
            <a:gdLst>
              <a:gd name="connsiteX0" fmla="*/ 1982098 w 1982098"/>
              <a:gd name="connsiteY0" fmla="*/ 69635 h 1408789"/>
              <a:gd name="connsiteX1" fmla="*/ 1427558 w 1982098"/>
              <a:gd name="connsiteY1" fmla="*/ 93233 h 1408789"/>
              <a:gd name="connsiteX2" fmla="*/ 206392 w 1982098"/>
              <a:gd name="connsiteY2" fmla="*/ 978136 h 1408789"/>
              <a:gd name="connsiteX3" fmla="*/ 11713 w 1982098"/>
              <a:gd name="connsiteY3" fmla="*/ 1408789 h 140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2098" h="1408789">
                <a:moveTo>
                  <a:pt x="1982098" y="69635"/>
                </a:moveTo>
                <a:cubicBezTo>
                  <a:pt x="1852803" y="5725"/>
                  <a:pt x="1723509" y="-58184"/>
                  <a:pt x="1427558" y="93233"/>
                </a:cubicBezTo>
                <a:cubicBezTo>
                  <a:pt x="1131607" y="244650"/>
                  <a:pt x="442366" y="758877"/>
                  <a:pt x="206392" y="978136"/>
                </a:cubicBezTo>
                <a:cubicBezTo>
                  <a:pt x="-29582" y="1197395"/>
                  <a:pt x="-8935" y="1303092"/>
                  <a:pt x="11713" y="1408789"/>
                </a:cubicBezTo>
              </a:path>
            </a:pathLst>
          </a:custGeom>
          <a:noFill/>
          <a:ln w="190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9C20BF-4A2F-7E4C-A22A-A4FAD060CA75}"/>
              </a:ext>
            </a:extLst>
          </p:cNvPr>
          <p:cNvSpPr txBox="1"/>
          <p:nvPr/>
        </p:nvSpPr>
        <p:spPr>
          <a:xfrm>
            <a:off x="155887" y="1120561"/>
            <a:ext cx="536256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Datapoints as </a:t>
            </a:r>
            <a:r>
              <a:rPr lang="en-US" sz="2400" b="1" dirty="0"/>
              <a:t>vertices</a:t>
            </a:r>
            <a:r>
              <a:rPr lang="en-US" sz="2400" dirty="0"/>
              <a:t> of a graph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Pairwise </a:t>
            </a:r>
            <a:r>
              <a:rPr lang="en-US" sz="2400" b="1" dirty="0"/>
              <a:t>edges</a:t>
            </a:r>
            <a:r>
              <a:rPr lang="en-US" sz="2400" dirty="0"/>
              <a:t> are weighted by a distance function (local flatness)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Graph algorithms are </a:t>
            </a:r>
            <a:r>
              <a:rPr lang="en-US" sz="2400" b="1" dirty="0"/>
              <a:t>well-known and implemented</a:t>
            </a:r>
            <a:r>
              <a:rPr lang="en-US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D2BC2E-080D-D140-ABCF-82E087544F5E}"/>
                  </a:ext>
                </a:extLst>
              </p:cNvPr>
              <p:cNvSpPr txBox="1"/>
              <p:nvPr/>
            </p:nvSpPr>
            <p:spPr>
              <a:xfrm>
                <a:off x="7683768" y="2732510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D2BC2E-080D-D140-ABCF-82E087544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768" y="2732510"/>
                <a:ext cx="793422" cy="707886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2D859D-063A-8F45-8F67-0D9C2FA0A150}"/>
                  </a:ext>
                </a:extLst>
              </p:cNvPr>
              <p:cNvSpPr txBox="1"/>
              <p:nvPr/>
            </p:nvSpPr>
            <p:spPr>
              <a:xfrm>
                <a:off x="5524942" y="394260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2D859D-063A-8F45-8F67-0D9C2FA0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942" y="3942609"/>
                <a:ext cx="805285" cy="707886"/>
              </a:xfrm>
              <a:prstGeom prst="rect">
                <a:avLst/>
              </a:prstGeom>
              <a:blipFill>
                <a:blip r:embed="rId3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6A4B06-4FD5-174C-8114-A533D26BC191}"/>
                  </a:ext>
                </a:extLst>
              </p:cNvPr>
              <p:cNvSpPr txBox="1"/>
              <p:nvPr/>
            </p:nvSpPr>
            <p:spPr>
              <a:xfrm>
                <a:off x="5721218" y="113581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6A4B06-4FD5-174C-8114-A533D26BC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218" y="1135816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B0D92F-64D0-8B4E-A88D-92EDC499CF49}"/>
                  </a:ext>
                </a:extLst>
              </p:cNvPr>
              <p:cNvSpPr txBox="1"/>
              <p:nvPr/>
            </p:nvSpPr>
            <p:spPr>
              <a:xfrm>
                <a:off x="8856542" y="84199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B0D92F-64D0-8B4E-A88D-92EDC499C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542" y="841995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922BFD-9937-D94C-A8A3-D93A19BFCFA8}"/>
                  </a:ext>
                </a:extLst>
              </p:cNvPr>
              <p:cNvSpPr txBox="1"/>
              <p:nvPr/>
            </p:nvSpPr>
            <p:spPr>
              <a:xfrm>
                <a:off x="10336747" y="1909468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922BFD-9937-D94C-A8A3-D93A19BFC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747" y="1909468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068A2-FB97-FD45-98DE-141BF3F29167}"/>
                  </a:ext>
                </a:extLst>
              </p:cNvPr>
              <p:cNvSpPr txBox="1"/>
              <p:nvPr/>
            </p:nvSpPr>
            <p:spPr>
              <a:xfrm>
                <a:off x="11278399" y="362182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068A2-FB97-FD45-98DE-141BF3F29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8399" y="3621829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E7D3F1-B4A8-7845-90B5-E44F796C0384}"/>
                  </a:ext>
                </a:extLst>
              </p:cNvPr>
              <p:cNvSpPr txBox="1"/>
              <p:nvPr/>
            </p:nvSpPr>
            <p:spPr>
              <a:xfrm>
                <a:off x="9195166" y="350683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E7D3F1-B4A8-7845-90B5-E44F796C0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166" y="350683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A009EC-4BD8-5E4B-BB55-2D4D62F17934}"/>
                  </a:ext>
                </a:extLst>
              </p:cNvPr>
              <p:cNvSpPr txBox="1"/>
              <p:nvPr/>
            </p:nvSpPr>
            <p:spPr>
              <a:xfrm>
                <a:off x="9986339" y="525411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A009EC-4BD8-5E4B-BB55-2D4D62F17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339" y="5254113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9D5D2A-755C-5547-9B3B-7377EBE178AD}"/>
                  </a:ext>
                </a:extLst>
              </p:cNvPr>
              <p:cNvSpPr txBox="1"/>
              <p:nvPr/>
            </p:nvSpPr>
            <p:spPr>
              <a:xfrm>
                <a:off x="508305" y="6034943"/>
                <a:ext cx="1106783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Example</a:t>
                </a:r>
                <a:r>
                  <a:rPr lang="en-US" sz="2400" dirty="0"/>
                  <a:t>: graph-exploration computational packages make it fast to find the </a:t>
                </a:r>
              </a:p>
              <a:p>
                <a:r>
                  <a:rPr lang="en-US" sz="2400" dirty="0"/>
                  <a:t>closest k elements of a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(the </a:t>
                </a:r>
                <a:r>
                  <a:rPr lang="en-US" sz="2400" b="1" dirty="0"/>
                  <a:t>k-nearest-neighbors</a:t>
                </a:r>
                <a:r>
                  <a:rPr lang="en-US" sz="2400" dirty="0"/>
                  <a:t> of a point). In figure: k=7.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9D5D2A-755C-5547-9B3B-7377EBE17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05" y="6034943"/>
                <a:ext cx="11067838" cy="830997"/>
              </a:xfrm>
              <a:prstGeom prst="rect">
                <a:avLst/>
              </a:prstGeom>
              <a:blipFill>
                <a:blip r:embed="rId10"/>
                <a:stretch>
                  <a:fillRect l="-802" t="-4478" r="-45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386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5771148" y="189017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3547310" y="2295234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8147385" y="451585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5446296" y="349316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7212932" y="288356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6073941" y="432213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3384884" y="50332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6888080" y="599172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F9B3E93-A375-454D-AC55-3794069E720C}"/>
              </a:ext>
            </a:extLst>
          </p:cNvPr>
          <p:cNvSpPr/>
          <p:nvPr/>
        </p:nvSpPr>
        <p:spPr>
          <a:xfrm>
            <a:off x="5718817" y="3757889"/>
            <a:ext cx="357518" cy="761017"/>
          </a:xfrm>
          <a:custGeom>
            <a:avLst/>
            <a:gdLst>
              <a:gd name="connsiteX0" fmla="*/ 3557 w 357518"/>
              <a:gd name="connsiteY0" fmla="*/ 0 h 761017"/>
              <a:gd name="connsiteX1" fmla="*/ 50752 w 357518"/>
              <a:gd name="connsiteY1" fmla="*/ 542741 h 761017"/>
              <a:gd name="connsiteX2" fmla="*/ 357518 w 357518"/>
              <a:gd name="connsiteY2" fmla="*/ 761017 h 76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18" h="761017">
                <a:moveTo>
                  <a:pt x="3557" y="0"/>
                </a:moveTo>
                <a:cubicBezTo>
                  <a:pt x="-2343" y="207952"/>
                  <a:pt x="-8242" y="415905"/>
                  <a:pt x="50752" y="542741"/>
                </a:cubicBezTo>
                <a:cubicBezTo>
                  <a:pt x="109746" y="669577"/>
                  <a:pt x="233632" y="715297"/>
                  <a:pt x="357518" y="761017"/>
                </a:cubicBezTo>
              </a:path>
            </a:pathLst>
          </a:custGeom>
          <a:noFill/>
          <a:ln w="762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0FB6726-7A4C-BF4D-B7FE-3BFC45AA4A47}"/>
              </a:ext>
            </a:extLst>
          </p:cNvPr>
          <p:cNvSpPr/>
          <p:nvPr/>
        </p:nvSpPr>
        <p:spPr>
          <a:xfrm>
            <a:off x="5775468" y="3604373"/>
            <a:ext cx="2477729" cy="902734"/>
          </a:xfrm>
          <a:custGeom>
            <a:avLst/>
            <a:gdLst>
              <a:gd name="connsiteX0" fmla="*/ 0 w 2477729"/>
              <a:gd name="connsiteY0" fmla="*/ 59126 h 902734"/>
              <a:gd name="connsiteX1" fmla="*/ 1675417 w 2477729"/>
              <a:gd name="connsiteY1" fmla="*/ 88623 h 902734"/>
              <a:gd name="connsiteX2" fmla="*/ 2477729 w 2477729"/>
              <a:gd name="connsiteY2" fmla="*/ 902734 h 90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7729" h="902734">
                <a:moveTo>
                  <a:pt x="0" y="59126"/>
                </a:moveTo>
                <a:cubicBezTo>
                  <a:pt x="631231" y="3574"/>
                  <a:pt x="1262462" y="-51978"/>
                  <a:pt x="1675417" y="88623"/>
                </a:cubicBezTo>
                <a:cubicBezTo>
                  <a:pt x="2088372" y="229224"/>
                  <a:pt x="2283050" y="565979"/>
                  <a:pt x="2477729" y="90273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C83710F-887C-5D44-AD60-72CF23361F03}"/>
              </a:ext>
            </a:extLst>
          </p:cNvPr>
          <p:cNvSpPr/>
          <p:nvPr/>
        </p:nvSpPr>
        <p:spPr>
          <a:xfrm>
            <a:off x="5722374" y="3191551"/>
            <a:ext cx="1569229" cy="328619"/>
          </a:xfrm>
          <a:custGeom>
            <a:avLst/>
            <a:gdLst>
              <a:gd name="connsiteX0" fmla="*/ 0 w 1569229"/>
              <a:gd name="connsiteY0" fmla="*/ 324464 h 328619"/>
              <a:gd name="connsiteX1" fmla="*/ 1061884 w 1569229"/>
              <a:gd name="connsiteY1" fmla="*/ 283169 h 328619"/>
              <a:gd name="connsiteX2" fmla="*/ 1569229 w 1569229"/>
              <a:gd name="connsiteY2" fmla="*/ 0 h 32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9229" h="328619">
                <a:moveTo>
                  <a:pt x="0" y="324464"/>
                </a:moveTo>
                <a:cubicBezTo>
                  <a:pt x="400173" y="330855"/>
                  <a:pt x="800346" y="337246"/>
                  <a:pt x="1061884" y="283169"/>
                </a:cubicBezTo>
                <a:cubicBezTo>
                  <a:pt x="1323422" y="229092"/>
                  <a:pt x="1446325" y="114546"/>
                  <a:pt x="1569229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AEDF167E-3279-BD44-A1DC-E21D7331506B}"/>
              </a:ext>
            </a:extLst>
          </p:cNvPr>
          <p:cNvSpPr/>
          <p:nvPr/>
        </p:nvSpPr>
        <p:spPr>
          <a:xfrm>
            <a:off x="5581225" y="2188661"/>
            <a:ext cx="265036" cy="1297858"/>
          </a:xfrm>
          <a:custGeom>
            <a:avLst/>
            <a:gdLst>
              <a:gd name="connsiteX0" fmla="*/ 40860 w 265036"/>
              <a:gd name="connsiteY0" fmla="*/ 1297858 h 1297858"/>
              <a:gd name="connsiteX1" fmla="*/ 17263 w 265036"/>
              <a:gd name="connsiteY1" fmla="*/ 471948 h 1297858"/>
              <a:gd name="connsiteX2" fmla="*/ 265036 w 265036"/>
              <a:gd name="connsiteY2" fmla="*/ 0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036" h="1297858">
                <a:moveTo>
                  <a:pt x="40860" y="1297858"/>
                </a:moveTo>
                <a:cubicBezTo>
                  <a:pt x="10380" y="993058"/>
                  <a:pt x="-20100" y="688258"/>
                  <a:pt x="17263" y="471948"/>
                </a:cubicBezTo>
                <a:cubicBezTo>
                  <a:pt x="54626" y="255638"/>
                  <a:pt x="159831" y="127819"/>
                  <a:pt x="265036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6CA3C66-874E-8243-B5B3-ABA85E05EC20}"/>
              </a:ext>
            </a:extLst>
          </p:cNvPr>
          <p:cNvSpPr/>
          <p:nvPr/>
        </p:nvSpPr>
        <p:spPr>
          <a:xfrm>
            <a:off x="3881775" y="2438901"/>
            <a:ext cx="1604625" cy="1088913"/>
          </a:xfrm>
          <a:custGeom>
            <a:avLst/>
            <a:gdLst>
              <a:gd name="connsiteX0" fmla="*/ 1604625 w 1604625"/>
              <a:gd name="connsiteY0" fmla="*/ 1088913 h 1088913"/>
              <a:gd name="connsiteX1" fmla="*/ 985193 w 1604625"/>
              <a:gd name="connsiteY1" fmla="*/ 156815 h 1088913"/>
              <a:gd name="connsiteX2" fmla="*/ 0 w 1604625"/>
              <a:gd name="connsiteY2" fmla="*/ 9331 h 108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4625" h="1088913">
                <a:moveTo>
                  <a:pt x="1604625" y="1088913"/>
                </a:moveTo>
                <a:cubicBezTo>
                  <a:pt x="1428627" y="712829"/>
                  <a:pt x="1252630" y="336745"/>
                  <a:pt x="985193" y="156815"/>
                </a:cubicBezTo>
                <a:cubicBezTo>
                  <a:pt x="717756" y="-23115"/>
                  <a:pt x="358878" y="-6892"/>
                  <a:pt x="0" y="9331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5421016" y="379328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530346D-3D81-D946-93E2-BB35A372D0E9}"/>
              </a:ext>
            </a:extLst>
          </p:cNvPr>
          <p:cNvSpPr/>
          <p:nvPr/>
        </p:nvSpPr>
        <p:spPr>
          <a:xfrm>
            <a:off x="3451208" y="3629260"/>
            <a:ext cx="1982098" cy="1408789"/>
          </a:xfrm>
          <a:custGeom>
            <a:avLst/>
            <a:gdLst>
              <a:gd name="connsiteX0" fmla="*/ 1982098 w 1982098"/>
              <a:gd name="connsiteY0" fmla="*/ 69635 h 1408789"/>
              <a:gd name="connsiteX1" fmla="*/ 1427558 w 1982098"/>
              <a:gd name="connsiteY1" fmla="*/ 93233 h 1408789"/>
              <a:gd name="connsiteX2" fmla="*/ 206392 w 1982098"/>
              <a:gd name="connsiteY2" fmla="*/ 978136 h 1408789"/>
              <a:gd name="connsiteX3" fmla="*/ 11713 w 1982098"/>
              <a:gd name="connsiteY3" fmla="*/ 1408789 h 140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2098" h="1408789">
                <a:moveTo>
                  <a:pt x="1982098" y="69635"/>
                </a:moveTo>
                <a:cubicBezTo>
                  <a:pt x="1852803" y="5725"/>
                  <a:pt x="1723509" y="-58184"/>
                  <a:pt x="1427558" y="93233"/>
                </a:cubicBezTo>
                <a:cubicBezTo>
                  <a:pt x="1131607" y="244650"/>
                  <a:pt x="442366" y="758877"/>
                  <a:pt x="206392" y="978136"/>
                </a:cubicBezTo>
                <a:cubicBezTo>
                  <a:pt x="-29582" y="1197395"/>
                  <a:pt x="-8935" y="1303092"/>
                  <a:pt x="11713" y="1408789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9C20BF-4A2F-7E4C-A22A-A4FAD060CA75}"/>
              </a:ext>
            </a:extLst>
          </p:cNvPr>
          <p:cNvSpPr txBox="1"/>
          <p:nvPr/>
        </p:nvSpPr>
        <p:spPr>
          <a:xfrm>
            <a:off x="104424" y="1003721"/>
            <a:ext cx="11983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 outgoing edges weighted by distance in the k-nearest neighborhood of each data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 them so they sum to 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D2BC2E-080D-D140-ABCF-82E087544F5E}"/>
                  </a:ext>
                </a:extLst>
              </p:cNvPr>
              <p:cNvSpPr txBox="1"/>
              <p:nvPr/>
            </p:nvSpPr>
            <p:spPr>
              <a:xfrm>
                <a:off x="4863410" y="3429000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D2BC2E-080D-D140-ABCF-82E087544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410" y="3429000"/>
                <a:ext cx="793422" cy="707886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2D859D-063A-8F45-8F67-0D9C2FA0A150}"/>
                  </a:ext>
                </a:extLst>
              </p:cNvPr>
              <p:cNvSpPr txBox="1"/>
              <p:nvPr/>
            </p:nvSpPr>
            <p:spPr>
              <a:xfrm>
                <a:off x="2704584" y="463909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2D859D-063A-8F45-8F67-0D9C2FA0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584" y="4639099"/>
                <a:ext cx="805285" cy="707886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6A4B06-4FD5-174C-8114-A533D26BC191}"/>
                  </a:ext>
                </a:extLst>
              </p:cNvPr>
              <p:cNvSpPr txBox="1"/>
              <p:nvPr/>
            </p:nvSpPr>
            <p:spPr>
              <a:xfrm>
                <a:off x="2900860" y="183230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6A4B06-4FD5-174C-8114-A533D26BC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860" y="1832306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B0D92F-64D0-8B4E-A88D-92EDC499CF49}"/>
                  </a:ext>
                </a:extLst>
              </p:cNvPr>
              <p:cNvSpPr txBox="1"/>
              <p:nvPr/>
            </p:nvSpPr>
            <p:spPr>
              <a:xfrm>
                <a:off x="6036184" y="153848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B0D92F-64D0-8B4E-A88D-92EDC499C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184" y="1538485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922BFD-9937-D94C-A8A3-D93A19BFCFA8}"/>
                  </a:ext>
                </a:extLst>
              </p:cNvPr>
              <p:cNvSpPr txBox="1"/>
              <p:nvPr/>
            </p:nvSpPr>
            <p:spPr>
              <a:xfrm>
                <a:off x="7516389" y="2605958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922BFD-9937-D94C-A8A3-D93A19BFC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389" y="2605958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068A2-FB97-FD45-98DE-141BF3F29167}"/>
                  </a:ext>
                </a:extLst>
              </p:cNvPr>
              <p:cNvSpPr txBox="1"/>
              <p:nvPr/>
            </p:nvSpPr>
            <p:spPr>
              <a:xfrm>
                <a:off x="8458041" y="431831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068A2-FB97-FD45-98DE-141BF3F29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041" y="4318319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E7D3F1-B4A8-7845-90B5-E44F796C0384}"/>
                  </a:ext>
                </a:extLst>
              </p:cNvPr>
              <p:cNvSpPr txBox="1"/>
              <p:nvPr/>
            </p:nvSpPr>
            <p:spPr>
              <a:xfrm>
                <a:off x="6374808" y="4203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E7D3F1-B4A8-7845-90B5-E44F796C0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808" y="420332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A009EC-4BD8-5E4B-BB55-2D4D62F17934}"/>
                  </a:ext>
                </a:extLst>
              </p:cNvPr>
              <p:cNvSpPr txBox="1"/>
              <p:nvPr/>
            </p:nvSpPr>
            <p:spPr>
              <a:xfrm>
                <a:off x="7165981" y="595060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A009EC-4BD8-5E4B-BB55-2D4D62F17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981" y="5950603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AA1A010-5E19-BE69-315E-77C66A4912E2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</p:spTree>
    <p:extLst>
      <p:ext uri="{BB962C8B-B14F-4D97-AF65-F5344CB8AC3E}">
        <p14:creationId xmlns:p14="http://schemas.microsoft.com/office/powerpoint/2010/main" val="1133358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5771148" y="189017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3547310" y="2295234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8147385" y="451585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5446296" y="349316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7212932" y="288356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6073941" y="432213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3384884" y="50332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6888080" y="599172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F9B3E93-A375-454D-AC55-3794069E720C}"/>
              </a:ext>
            </a:extLst>
          </p:cNvPr>
          <p:cNvSpPr/>
          <p:nvPr/>
        </p:nvSpPr>
        <p:spPr>
          <a:xfrm>
            <a:off x="5718817" y="3757889"/>
            <a:ext cx="357518" cy="761017"/>
          </a:xfrm>
          <a:custGeom>
            <a:avLst/>
            <a:gdLst>
              <a:gd name="connsiteX0" fmla="*/ 3557 w 357518"/>
              <a:gd name="connsiteY0" fmla="*/ 0 h 761017"/>
              <a:gd name="connsiteX1" fmla="*/ 50752 w 357518"/>
              <a:gd name="connsiteY1" fmla="*/ 542741 h 761017"/>
              <a:gd name="connsiteX2" fmla="*/ 357518 w 357518"/>
              <a:gd name="connsiteY2" fmla="*/ 761017 h 76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18" h="761017">
                <a:moveTo>
                  <a:pt x="3557" y="0"/>
                </a:moveTo>
                <a:cubicBezTo>
                  <a:pt x="-2343" y="207952"/>
                  <a:pt x="-8242" y="415905"/>
                  <a:pt x="50752" y="542741"/>
                </a:cubicBezTo>
                <a:cubicBezTo>
                  <a:pt x="109746" y="669577"/>
                  <a:pt x="233632" y="715297"/>
                  <a:pt x="357518" y="761017"/>
                </a:cubicBezTo>
              </a:path>
            </a:pathLst>
          </a:custGeom>
          <a:noFill/>
          <a:ln w="762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0FB6726-7A4C-BF4D-B7FE-3BFC45AA4A47}"/>
              </a:ext>
            </a:extLst>
          </p:cNvPr>
          <p:cNvSpPr/>
          <p:nvPr/>
        </p:nvSpPr>
        <p:spPr>
          <a:xfrm>
            <a:off x="5775468" y="3604373"/>
            <a:ext cx="2477729" cy="902734"/>
          </a:xfrm>
          <a:custGeom>
            <a:avLst/>
            <a:gdLst>
              <a:gd name="connsiteX0" fmla="*/ 0 w 2477729"/>
              <a:gd name="connsiteY0" fmla="*/ 59126 h 902734"/>
              <a:gd name="connsiteX1" fmla="*/ 1675417 w 2477729"/>
              <a:gd name="connsiteY1" fmla="*/ 88623 h 902734"/>
              <a:gd name="connsiteX2" fmla="*/ 2477729 w 2477729"/>
              <a:gd name="connsiteY2" fmla="*/ 902734 h 90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7729" h="902734">
                <a:moveTo>
                  <a:pt x="0" y="59126"/>
                </a:moveTo>
                <a:cubicBezTo>
                  <a:pt x="631231" y="3574"/>
                  <a:pt x="1262462" y="-51978"/>
                  <a:pt x="1675417" y="88623"/>
                </a:cubicBezTo>
                <a:cubicBezTo>
                  <a:pt x="2088372" y="229224"/>
                  <a:pt x="2283050" y="565979"/>
                  <a:pt x="2477729" y="90273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C83710F-887C-5D44-AD60-72CF23361F03}"/>
              </a:ext>
            </a:extLst>
          </p:cNvPr>
          <p:cNvSpPr/>
          <p:nvPr/>
        </p:nvSpPr>
        <p:spPr>
          <a:xfrm>
            <a:off x="5722374" y="3191551"/>
            <a:ext cx="1569229" cy="328619"/>
          </a:xfrm>
          <a:custGeom>
            <a:avLst/>
            <a:gdLst>
              <a:gd name="connsiteX0" fmla="*/ 0 w 1569229"/>
              <a:gd name="connsiteY0" fmla="*/ 324464 h 328619"/>
              <a:gd name="connsiteX1" fmla="*/ 1061884 w 1569229"/>
              <a:gd name="connsiteY1" fmla="*/ 283169 h 328619"/>
              <a:gd name="connsiteX2" fmla="*/ 1569229 w 1569229"/>
              <a:gd name="connsiteY2" fmla="*/ 0 h 32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9229" h="328619">
                <a:moveTo>
                  <a:pt x="0" y="324464"/>
                </a:moveTo>
                <a:cubicBezTo>
                  <a:pt x="400173" y="330855"/>
                  <a:pt x="800346" y="337246"/>
                  <a:pt x="1061884" y="283169"/>
                </a:cubicBezTo>
                <a:cubicBezTo>
                  <a:pt x="1323422" y="229092"/>
                  <a:pt x="1446325" y="114546"/>
                  <a:pt x="1569229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AEDF167E-3279-BD44-A1DC-E21D7331506B}"/>
              </a:ext>
            </a:extLst>
          </p:cNvPr>
          <p:cNvSpPr/>
          <p:nvPr/>
        </p:nvSpPr>
        <p:spPr>
          <a:xfrm>
            <a:off x="5581225" y="2188661"/>
            <a:ext cx="265036" cy="1297858"/>
          </a:xfrm>
          <a:custGeom>
            <a:avLst/>
            <a:gdLst>
              <a:gd name="connsiteX0" fmla="*/ 40860 w 265036"/>
              <a:gd name="connsiteY0" fmla="*/ 1297858 h 1297858"/>
              <a:gd name="connsiteX1" fmla="*/ 17263 w 265036"/>
              <a:gd name="connsiteY1" fmla="*/ 471948 h 1297858"/>
              <a:gd name="connsiteX2" fmla="*/ 265036 w 265036"/>
              <a:gd name="connsiteY2" fmla="*/ 0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036" h="1297858">
                <a:moveTo>
                  <a:pt x="40860" y="1297858"/>
                </a:moveTo>
                <a:cubicBezTo>
                  <a:pt x="10380" y="993058"/>
                  <a:pt x="-20100" y="688258"/>
                  <a:pt x="17263" y="471948"/>
                </a:cubicBezTo>
                <a:cubicBezTo>
                  <a:pt x="54626" y="255638"/>
                  <a:pt x="159831" y="127819"/>
                  <a:pt x="265036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6CA3C66-874E-8243-B5B3-ABA85E05EC20}"/>
              </a:ext>
            </a:extLst>
          </p:cNvPr>
          <p:cNvSpPr/>
          <p:nvPr/>
        </p:nvSpPr>
        <p:spPr>
          <a:xfrm>
            <a:off x="3881775" y="2438901"/>
            <a:ext cx="1604625" cy="1088913"/>
          </a:xfrm>
          <a:custGeom>
            <a:avLst/>
            <a:gdLst>
              <a:gd name="connsiteX0" fmla="*/ 1604625 w 1604625"/>
              <a:gd name="connsiteY0" fmla="*/ 1088913 h 1088913"/>
              <a:gd name="connsiteX1" fmla="*/ 985193 w 1604625"/>
              <a:gd name="connsiteY1" fmla="*/ 156815 h 1088913"/>
              <a:gd name="connsiteX2" fmla="*/ 0 w 1604625"/>
              <a:gd name="connsiteY2" fmla="*/ 9331 h 108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4625" h="1088913">
                <a:moveTo>
                  <a:pt x="1604625" y="1088913"/>
                </a:moveTo>
                <a:cubicBezTo>
                  <a:pt x="1428627" y="712829"/>
                  <a:pt x="1252630" y="336745"/>
                  <a:pt x="985193" y="156815"/>
                </a:cubicBezTo>
                <a:cubicBezTo>
                  <a:pt x="717756" y="-23115"/>
                  <a:pt x="358878" y="-6892"/>
                  <a:pt x="0" y="9331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5421016" y="379328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530346D-3D81-D946-93E2-BB35A372D0E9}"/>
              </a:ext>
            </a:extLst>
          </p:cNvPr>
          <p:cNvSpPr/>
          <p:nvPr/>
        </p:nvSpPr>
        <p:spPr>
          <a:xfrm>
            <a:off x="3451208" y="3629260"/>
            <a:ext cx="1982098" cy="1408789"/>
          </a:xfrm>
          <a:custGeom>
            <a:avLst/>
            <a:gdLst>
              <a:gd name="connsiteX0" fmla="*/ 1982098 w 1982098"/>
              <a:gd name="connsiteY0" fmla="*/ 69635 h 1408789"/>
              <a:gd name="connsiteX1" fmla="*/ 1427558 w 1982098"/>
              <a:gd name="connsiteY1" fmla="*/ 93233 h 1408789"/>
              <a:gd name="connsiteX2" fmla="*/ 206392 w 1982098"/>
              <a:gd name="connsiteY2" fmla="*/ 978136 h 1408789"/>
              <a:gd name="connsiteX3" fmla="*/ 11713 w 1982098"/>
              <a:gd name="connsiteY3" fmla="*/ 1408789 h 140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2098" h="1408789">
                <a:moveTo>
                  <a:pt x="1982098" y="69635"/>
                </a:moveTo>
                <a:cubicBezTo>
                  <a:pt x="1852803" y="5725"/>
                  <a:pt x="1723509" y="-58184"/>
                  <a:pt x="1427558" y="93233"/>
                </a:cubicBezTo>
                <a:cubicBezTo>
                  <a:pt x="1131607" y="244650"/>
                  <a:pt x="442366" y="758877"/>
                  <a:pt x="206392" y="978136"/>
                </a:cubicBezTo>
                <a:cubicBezTo>
                  <a:pt x="-29582" y="1197395"/>
                  <a:pt x="-8935" y="1303092"/>
                  <a:pt x="11713" y="1408789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5723906" y="2208810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5759532" y="3046915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5818909" y="3740727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952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A22B9A3-DEFF-F449-8873-512FECB1CFBF}"/>
              </a:ext>
            </a:extLst>
          </p:cNvPr>
          <p:cNvSpPr/>
          <p:nvPr/>
        </p:nvSpPr>
        <p:spPr>
          <a:xfrm>
            <a:off x="4980424" y="3788229"/>
            <a:ext cx="1859763" cy="2398815"/>
          </a:xfrm>
          <a:custGeom>
            <a:avLst/>
            <a:gdLst>
              <a:gd name="connsiteX0" fmla="*/ 1859763 w 1859763"/>
              <a:gd name="connsiteY0" fmla="*/ 2398815 h 2398815"/>
              <a:gd name="connsiteX1" fmla="*/ 78464 w 1859763"/>
              <a:gd name="connsiteY1" fmla="*/ 1496290 h 2398815"/>
              <a:gd name="connsiteX2" fmla="*/ 482225 w 1859763"/>
              <a:gd name="connsiteY2" fmla="*/ 0 h 239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9763" h="2398815">
                <a:moveTo>
                  <a:pt x="1859763" y="2398815"/>
                </a:moveTo>
                <a:cubicBezTo>
                  <a:pt x="1083908" y="2147453"/>
                  <a:pt x="308054" y="1896092"/>
                  <a:pt x="78464" y="1496290"/>
                </a:cubicBezTo>
                <a:cubicBezTo>
                  <a:pt x="-151126" y="1096488"/>
                  <a:pt x="165549" y="548244"/>
                  <a:pt x="482225" y="0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3693226" y="3764478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3906982" y="2541319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198F9F0-1AD2-5446-8A16-30C5FB99E719}"/>
              </a:ext>
            </a:extLst>
          </p:cNvPr>
          <p:cNvSpPr/>
          <p:nvPr/>
        </p:nvSpPr>
        <p:spPr>
          <a:xfrm>
            <a:off x="5816600" y="3886200"/>
            <a:ext cx="342900" cy="431800"/>
          </a:xfrm>
          <a:custGeom>
            <a:avLst/>
            <a:gdLst>
              <a:gd name="connsiteX0" fmla="*/ 342900 w 342900"/>
              <a:gd name="connsiteY0" fmla="*/ 431800 h 431800"/>
              <a:gd name="connsiteX1" fmla="*/ 0 w 342900"/>
              <a:gd name="connsiteY1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2900" h="431800">
                <a:moveTo>
                  <a:pt x="342900" y="431800"/>
                </a:moveTo>
                <a:lnTo>
                  <a:pt x="0" y="0"/>
                </a:ln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6FF30B-B895-7748-BE6B-BDF066902AE6}"/>
                  </a:ext>
                </a:extLst>
              </p:cNvPr>
              <p:cNvSpPr txBox="1"/>
              <p:nvPr/>
            </p:nvSpPr>
            <p:spPr>
              <a:xfrm>
                <a:off x="4751090" y="2844140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6FF30B-B895-7748-BE6B-BDF066902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090" y="2844140"/>
                <a:ext cx="793422" cy="707886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96953A-D381-6E4C-B33C-607455AB9E49}"/>
                  </a:ext>
                </a:extLst>
              </p:cNvPr>
              <p:cNvSpPr txBox="1"/>
              <p:nvPr/>
            </p:nvSpPr>
            <p:spPr>
              <a:xfrm>
                <a:off x="2704584" y="463909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96953A-D381-6E4C-B33C-607455AB9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584" y="4639099"/>
                <a:ext cx="805285" cy="707886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0BBCE7-3913-E049-A34F-FC6A8469060E}"/>
                  </a:ext>
                </a:extLst>
              </p:cNvPr>
              <p:cNvSpPr txBox="1"/>
              <p:nvPr/>
            </p:nvSpPr>
            <p:spPr>
              <a:xfrm>
                <a:off x="2900860" y="183230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0BBCE7-3913-E049-A34F-FC6A84690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860" y="1832306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4F8C360-98B7-9647-A989-3233D4D9FEA8}"/>
                  </a:ext>
                </a:extLst>
              </p:cNvPr>
              <p:cNvSpPr txBox="1"/>
              <p:nvPr/>
            </p:nvSpPr>
            <p:spPr>
              <a:xfrm>
                <a:off x="6036184" y="153848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4F8C360-98B7-9647-A989-3233D4D9F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184" y="1538485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3C277C-4622-D942-989E-4AEAEA13616D}"/>
                  </a:ext>
                </a:extLst>
              </p:cNvPr>
              <p:cNvSpPr txBox="1"/>
              <p:nvPr/>
            </p:nvSpPr>
            <p:spPr>
              <a:xfrm>
                <a:off x="7516389" y="2605958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3C277C-4622-D942-989E-4AEAEA136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389" y="2605958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5A4FB0-BB5F-474F-9660-2F5840BE1336}"/>
                  </a:ext>
                </a:extLst>
              </p:cNvPr>
              <p:cNvSpPr txBox="1"/>
              <p:nvPr/>
            </p:nvSpPr>
            <p:spPr>
              <a:xfrm>
                <a:off x="8458041" y="431831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5A4FB0-BB5F-474F-9660-2F5840BE1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041" y="4318319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4BEE58E-1343-C344-93C5-D34B9B0106DE}"/>
                  </a:ext>
                </a:extLst>
              </p:cNvPr>
              <p:cNvSpPr txBox="1"/>
              <p:nvPr/>
            </p:nvSpPr>
            <p:spPr>
              <a:xfrm>
                <a:off x="6374808" y="4203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4BEE58E-1343-C344-93C5-D34B9B010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808" y="420332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F83832A-1C02-F046-B4B1-7BA3BA8DC055}"/>
                  </a:ext>
                </a:extLst>
              </p:cNvPr>
              <p:cNvSpPr txBox="1"/>
              <p:nvPr/>
            </p:nvSpPr>
            <p:spPr>
              <a:xfrm>
                <a:off x="7165981" y="595060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F83832A-1C02-F046-B4B1-7BA3BA8DC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981" y="5950603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3996AE7-E167-4848-8DAA-FBC23AC1A4E6}"/>
              </a:ext>
            </a:extLst>
          </p:cNvPr>
          <p:cNvSpPr txBox="1"/>
          <p:nvPr/>
        </p:nvSpPr>
        <p:spPr>
          <a:xfrm>
            <a:off x="104424" y="1003721"/>
            <a:ext cx="11983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 outgoing edges weighted by distance in the k-nearest neighborhood of each data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 them so they sum to 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6E67B4-15CC-54C1-0D09-79D750CCE37E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</p:spTree>
    <p:extLst>
      <p:ext uri="{BB962C8B-B14F-4D97-AF65-F5344CB8AC3E}">
        <p14:creationId xmlns:p14="http://schemas.microsoft.com/office/powerpoint/2010/main" val="286673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3167648" y="190287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978630" y="222232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5592271" y="442438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2842796" y="350586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4616697" y="297356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3474332" y="426941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781384" y="50459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4344451" y="600892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2817516" y="380598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9C20BF-4A2F-7E4C-A22A-A4FAD060CA75}"/>
              </a:ext>
            </a:extLst>
          </p:cNvPr>
          <p:cNvSpPr txBox="1"/>
          <p:nvPr/>
        </p:nvSpPr>
        <p:spPr>
          <a:xfrm>
            <a:off x="408262" y="940891"/>
            <a:ext cx="7289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edges weight between each pair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 ALL edges of the graph so that their sum is 1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3120406" y="2221510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3156032" y="3059615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3215409" y="3753427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1089726" y="3777178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1303482" y="2554019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6B02EC-9531-3741-BCCF-8CC4D8594954}"/>
              </a:ext>
            </a:extLst>
          </p:cNvPr>
          <p:cNvSpPr/>
          <p:nvPr/>
        </p:nvSpPr>
        <p:spPr>
          <a:xfrm>
            <a:off x="3124200" y="3834328"/>
            <a:ext cx="368300" cy="444500"/>
          </a:xfrm>
          <a:custGeom>
            <a:avLst/>
            <a:gdLst>
              <a:gd name="connsiteX0" fmla="*/ 368300 w 368300"/>
              <a:gd name="connsiteY0" fmla="*/ 444500 h 444500"/>
              <a:gd name="connsiteX1" fmla="*/ 0 w 368300"/>
              <a:gd name="connsiteY1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8300" h="444500">
                <a:moveTo>
                  <a:pt x="368300" y="444500"/>
                </a:moveTo>
                <a:lnTo>
                  <a:pt x="0" y="0"/>
                </a:ln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/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blipFill>
                <a:blip r:embed="rId2"/>
                <a:stretch>
                  <a:fillRect l="-2639" r="-587" b="-30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/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/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/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/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/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/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/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/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8AD8E061-D7FD-4A48-9A4E-6504C47FD5FA}"/>
              </a:ext>
            </a:extLst>
          </p:cNvPr>
          <p:cNvSpPr txBox="1"/>
          <p:nvPr/>
        </p:nvSpPr>
        <p:spPr>
          <a:xfrm>
            <a:off x="7313370" y="1899115"/>
            <a:ext cx="391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corresponds to the formula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6817E1-F1F3-CF4B-9EC2-6D26AD237214}"/>
              </a:ext>
            </a:extLst>
          </p:cNvPr>
          <p:cNvSpPr txBox="1"/>
          <p:nvPr/>
        </p:nvSpPr>
        <p:spPr>
          <a:xfrm>
            <a:off x="7313370" y="5551203"/>
            <a:ext cx="4935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procedure of the same type is done </a:t>
            </a:r>
          </a:p>
          <a:p>
            <a:r>
              <a:rPr lang="en-US" sz="2400" dirty="0"/>
              <a:t>in the low-dimension (d &lt;&lt; D)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CA42C-6981-08AA-74FD-EAA2A1018E80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</p:spTree>
    <p:extLst>
      <p:ext uri="{BB962C8B-B14F-4D97-AF65-F5344CB8AC3E}">
        <p14:creationId xmlns:p14="http://schemas.microsoft.com/office/powerpoint/2010/main" val="4219950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4C2D6A-1101-A04B-8703-7010668FCA04}"/>
              </a:ext>
            </a:extLst>
          </p:cNvPr>
          <p:cNvSpPr/>
          <p:nvPr/>
        </p:nvSpPr>
        <p:spPr>
          <a:xfrm>
            <a:off x="978329" y="1277545"/>
            <a:ext cx="2260630" cy="17957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57A8B7-A3A5-7D4E-AC8B-7E8AA3942CAC}"/>
              </a:ext>
            </a:extLst>
          </p:cNvPr>
          <p:cNvSpPr/>
          <p:nvPr/>
        </p:nvSpPr>
        <p:spPr>
          <a:xfrm>
            <a:off x="989784" y="1277546"/>
            <a:ext cx="10628786" cy="17957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C4A47D-B1EF-3D4D-A293-54D5C305CA58}"/>
              </a:ext>
            </a:extLst>
          </p:cNvPr>
          <p:cNvSpPr/>
          <p:nvPr/>
        </p:nvSpPr>
        <p:spPr>
          <a:xfrm>
            <a:off x="3255721" y="3177522"/>
            <a:ext cx="4412020" cy="14826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639ED-167B-0043-905B-74DD2266B1B7}"/>
              </a:ext>
            </a:extLst>
          </p:cNvPr>
          <p:cNvSpPr/>
          <p:nvPr/>
        </p:nvSpPr>
        <p:spPr>
          <a:xfrm>
            <a:off x="7667741" y="4764362"/>
            <a:ext cx="3939374" cy="19239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D7DA4-E3A2-994A-8CE7-73DAD1AAA339}"/>
              </a:ext>
            </a:extLst>
          </p:cNvPr>
          <p:cNvSpPr txBox="1"/>
          <p:nvPr/>
        </p:nvSpPr>
        <p:spPr>
          <a:xfrm>
            <a:off x="972168" y="36052"/>
            <a:ext cx="7216078" cy="837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Content/Objectives:</a:t>
            </a:r>
          </a:p>
          <a:p>
            <a:endParaRPr lang="en-US" sz="4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Recognize types of </a:t>
            </a:r>
            <a:r>
              <a:rPr lang="en-US" sz="3400" dirty="0" err="1"/>
              <a:t>dim.red</a:t>
            </a:r>
            <a:r>
              <a:rPr lang="en-US" sz="3400" dirty="0"/>
              <a:t>.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Master principles of how they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Some examples and practical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Manifold learning: </a:t>
            </a:r>
            <a:r>
              <a:rPr lang="en-US" sz="3400" dirty="0" err="1"/>
              <a:t>tSNE</a:t>
            </a:r>
            <a:r>
              <a:rPr lang="en-US" sz="3400" dirty="0"/>
              <a:t> &amp; UMAP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Computational improvements of </a:t>
            </a:r>
            <a:r>
              <a:rPr lang="en-US" sz="3400" dirty="0" err="1"/>
              <a:t>tSNE</a:t>
            </a:r>
            <a:br>
              <a:rPr lang="en-US" sz="3400" dirty="0"/>
            </a:br>
            <a:endParaRPr lang="en-US" sz="3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Conclusions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Break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Exercise illustration and setup</a:t>
            </a:r>
          </a:p>
          <a:p>
            <a:endParaRPr lang="en-US" sz="3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2427D-D7B6-C644-BBD2-8FA7B5CB2EED}"/>
              </a:ext>
            </a:extLst>
          </p:cNvPr>
          <p:cNvSpPr/>
          <p:nvPr/>
        </p:nvSpPr>
        <p:spPr>
          <a:xfrm>
            <a:off x="978329" y="3177521"/>
            <a:ext cx="10628786" cy="14826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EF752B-33CD-684F-9B91-FFF7F1982A95}"/>
              </a:ext>
            </a:extLst>
          </p:cNvPr>
          <p:cNvSpPr/>
          <p:nvPr/>
        </p:nvSpPr>
        <p:spPr>
          <a:xfrm>
            <a:off x="978329" y="4764362"/>
            <a:ext cx="10628786" cy="1923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16E5F9-C866-0242-9D23-E7794A2C0DF8}"/>
              </a:ext>
            </a:extLst>
          </p:cNvPr>
          <p:cNvCxnSpPr/>
          <p:nvPr/>
        </p:nvCxnSpPr>
        <p:spPr>
          <a:xfrm>
            <a:off x="989784" y="789888"/>
            <a:ext cx="106058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ABFF78-AB5C-FE42-AF32-9A1672F06269}"/>
              </a:ext>
            </a:extLst>
          </p:cNvPr>
          <p:cNvSpPr txBox="1"/>
          <p:nvPr/>
        </p:nvSpPr>
        <p:spPr>
          <a:xfrm>
            <a:off x="10981389" y="420556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28941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3167648" y="190287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978630" y="222232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5592271" y="442438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2842796" y="350586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4616697" y="297356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3474332" y="426941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781384" y="50459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4344451" y="600892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2817516" y="380598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3120406" y="2221510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3156032" y="3059615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3215409" y="3753427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1089726" y="3777178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1303482" y="2554019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6B02EC-9531-3741-BCCF-8CC4D8594954}"/>
              </a:ext>
            </a:extLst>
          </p:cNvPr>
          <p:cNvSpPr/>
          <p:nvPr/>
        </p:nvSpPr>
        <p:spPr>
          <a:xfrm>
            <a:off x="3124200" y="3834328"/>
            <a:ext cx="368300" cy="444500"/>
          </a:xfrm>
          <a:custGeom>
            <a:avLst/>
            <a:gdLst>
              <a:gd name="connsiteX0" fmla="*/ 368300 w 368300"/>
              <a:gd name="connsiteY0" fmla="*/ 444500 h 444500"/>
              <a:gd name="connsiteX1" fmla="*/ 0 w 368300"/>
              <a:gd name="connsiteY1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8300" h="444500">
                <a:moveTo>
                  <a:pt x="368300" y="444500"/>
                </a:moveTo>
                <a:lnTo>
                  <a:pt x="0" y="0"/>
                </a:ln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/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blipFill>
                <a:blip r:embed="rId2"/>
                <a:stretch>
                  <a:fillRect l="-2639" r="-587" b="-30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/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/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/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/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/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/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/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/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reeform 37">
            <a:extLst>
              <a:ext uri="{FF2B5EF4-FFF2-40B4-BE49-F238E27FC236}">
                <a16:creationId xmlns:a16="http://schemas.microsoft.com/office/drawing/2014/main" id="{EE6BDFC2-68AD-CC40-88EC-A14DEDC8C3E9}"/>
              </a:ext>
            </a:extLst>
          </p:cNvPr>
          <p:cNvSpPr/>
          <p:nvPr/>
        </p:nvSpPr>
        <p:spPr>
          <a:xfrm>
            <a:off x="8636726" y="2965973"/>
            <a:ext cx="3336673" cy="1756820"/>
          </a:xfrm>
          <a:custGeom>
            <a:avLst/>
            <a:gdLst>
              <a:gd name="connsiteX0" fmla="*/ 342174 w 3336673"/>
              <a:gd name="connsiteY0" fmla="*/ 56627 h 1756820"/>
              <a:gd name="connsiteX1" fmla="*/ 2932974 w 3336673"/>
              <a:gd name="connsiteY1" fmla="*/ 82027 h 1756820"/>
              <a:gd name="connsiteX2" fmla="*/ 3225074 w 3336673"/>
              <a:gd name="connsiteY2" fmla="*/ 831327 h 1756820"/>
              <a:gd name="connsiteX3" fmla="*/ 1878874 w 3336673"/>
              <a:gd name="connsiteY3" fmla="*/ 1021827 h 1756820"/>
              <a:gd name="connsiteX4" fmla="*/ 1637574 w 3336673"/>
              <a:gd name="connsiteY4" fmla="*/ 1631427 h 1756820"/>
              <a:gd name="connsiteX5" fmla="*/ 1104174 w 3336673"/>
              <a:gd name="connsiteY5" fmla="*/ 1733027 h 1756820"/>
              <a:gd name="connsiteX6" fmla="*/ 392974 w 3336673"/>
              <a:gd name="connsiteY6" fmla="*/ 1313927 h 1756820"/>
              <a:gd name="connsiteX7" fmla="*/ 37374 w 3336673"/>
              <a:gd name="connsiteY7" fmla="*/ 412227 h 1756820"/>
              <a:gd name="connsiteX8" fmla="*/ 342174 w 3336673"/>
              <a:gd name="connsiteY8" fmla="*/ 56627 h 17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6673" h="1756820">
                <a:moveTo>
                  <a:pt x="342174" y="56627"/>
                </a:moveTo>
                <a:cubicBezTo>
                  <a:pt x="824774" y="1594"/>
                  <a:pt x="2452491" y="-47090"/>
                  <a:pt x="2932974" y="82027"/>
                </a:cubicBezTo>
                <a:cubicBezTo>
                  <a:pt x="3413457" y="211144"/>
                  <a:pt x="3400757" y="674694"/>
                  <a:pt x="3225074" y="831327"/>
                </a:cubicBezTo>
                <a:cubicBezTo>
                  <a:pt x="3049391" y="987960"/>
                  <a:pt x="2143457" y="888477"/>
                  <a:pt x="1878874" y="1021827"/>
                </a:cubicBezTo>
                <a:cubicBezTo>
                  <a:pt x="1614291" y="1155177"/>
                  <a:pt x="1766691" y="1512894"/>
                  <a:pt x="1637574" y="1631427"/>
                </a:cubicBezTo>
                <a:cubicBezTo>
                  <a:pt x="1508457" y="1749960"/>
                  <a:pt x="1311607" y="1785944"/>
                  <a:pt x="1104174" y="1733027"/>
                </a:cubicBezTo>
                <a:cubicBezTo>
                  <a:pt x="896741" y="1680110"/>
                  <a:pt x="570774" y="1534060"/>
                  <a:pt x="392974" y="1313927"/>
                </a:cubicBezTo>
                <a:cubicBezTo>
                  <a:pt x="215174" y="1093794"/>
                  <a:pt x="50074" y="621777"/>
                  <a:pt x="37374" y="412227"/>
                </a:cubicBezTo>
                <a:cubicBezTo>
                  <a:pt x="24674" y="202677"/>
                  <a:pt x="-140426" y="111660"/>
                  <a:pt x="342174" y="56627"/>
                </a:cubicBezTo>
                <a:close/>
              </a:path>
            </a:pathLst>
          </a:cu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BD99B-67E3-2543-81CD-E01513636B0A}"/>
              </a:ext>
            </a:extLst>
          </p:cNvPr>
          <p:cNvSpPr txBox="1"/>
          <p:nvPr/>
        </p:nvSpPr>
        <p:spPr>
          <a:xfrm>
            <a:off x="10323385" y="2137563"/>
            <a:ext cx="1868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two normalized edges</a:t>
            </a:r>
          </a:p>
          <a:p>
            <a:r>
              <a:rPr lang="en-US" dirty="0">
                <a:solidFill>
                  <a:srgbClr val="FF0000"/>
                </a:solidFill>
              </a:rPr>
              <a:t>Between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and j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C90230-8F61-7F4A-AD82-77058C786F74}"/>
              </a:ext>
            </a:extLst>
          </p:cNvPr>
          <p:cNvSpPr txBox="1"/>
          <p:nvPr/>
        </p:nvSpPr>
        <p:spPr>
          <a:xfrm>
            <a:off x="408262" y="940891"/>
            <a:ext cx="7289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edges weight between each pair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 ALL edges of the graph so that their sum is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74F1ED-7F6D-DE48-9CF6-E5E763F0AC55}"/>
              </a:ext>
            </a:extLst>
          </p:cNvPr>
          <p:cNvSpPr txBox="1"/>
          <p:nvPr/>
        </p:nvSpPr>
        <p:spPr>
          <a:xfrm>
            <a:off x="7313370" y="1899115"/>
            <a:ext cx="391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corresponds to the formula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EABC88-A306-B843-A5D0-D2A454393D4D}"/>
              </a:ext>
            </a:extLst>
          </p:cNvPr>
          <p:cNvSpPr txBox="1"/>
          <p:nvPr/>
        </p:nvSpPr>
        <p:spPr>
          <a:xfrm>
            <a:off x="7313370" y="5551203"/>
            <a:ext cx="4935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procedure of the same type is done </a:t>
            </a:r>
          </a:p>
          <a:p>
            <a:r>
              <a:rPr lang="en-US" sz="2400" dirty="0"/>
              <a:t>in the low-dimension (d &lt;&lt; p) space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3D8B22-E028-0811-456F-C36BA262C022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</p:spTree>
    <p:extLst>
      <p:ext uri="{BB962C8B-B14F-4D97-AF65-F5344CB8AC3E}">
        <p14:creationId xmlns:p14="http://schemas.microsoft.com/office/powerpoint/2010/main" val="1383184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3167648" y="190287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978630" y="222232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5592271" y="442438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2842796" y="350586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4616697" y="297356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3474332" y="426941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781384" y="50459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4344451" y="600892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2817516" y="380598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3120406" y="2221510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3156032" y="3059615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3215409" y="3753427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1089726" y="3777178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1303482" y="2554019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6B02EC-9531-3741-BCCF-8CC4D8594954}"/>
              </a:ext>
            </a:extLst>
          </p:cNvPr>
          <p:cNvSpPr/>
          <p:nvPr/>
        </p:nvSpPr>
        <p:spPr>
          <a:xfrm>
            <a:off x="3124200" y="3834328"/>
            <a:ext cx="368300" cy="444500"/>
          </a:xfrm>
          <a:custGeom>
            <a:avLst/>
            <a:gdLst>
              <a:gd name="connsiteX0" fmla="*/ 368300 w 368300"/>
              <a:gd name="connsiteY0" fmla="*/ 444500 h 444500"/>
              <a:gd name="connsiteX1" fmla="*/ 0 w 368300"/>
              <a:gd name="connsiteY1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8300" h="444500">
                <a:moveTo>
                  <a:pt x="368300" y="444500"/>
                </a:moveTo>
                <a:lnTo>
                  <a:pt x="0" y="0"/>
                </a:ln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/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blipFill>
                <a:blip r:embed="rId2"/>
                <a:stretch>
                  <a:fillRect l="-2639" r="-587" b="-30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/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/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/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/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/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/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/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/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reeform 37">
            <a:extLst>
              <a:ext uri="{FF2B5EF4-FFF2-40B4-BE49-F238E27FC236}">
                <a16:creationId xmlns:a16="http://schemas.microsoft.com/office/drawing/2014/main" id="{EE6BDFC2-68AD-CC40-88EC-A14DEDC8C3E9}"/>
              </a:ext>
            </a:extLst>
          </p:cNvPr>
          <p:cNvSpPr/>
          <p:nvPr/>
        </p:nvSpPr>
        <p:spPr>
          <a:xfrm>
            <a:off x="8636726" y="2965973"/>
            <a:ext cx="3336673" cy="1756820"/>
          </a:xfrm>
          <a:custGeom>
            <a:avLst/>
            <a:gdLst>
              <a:gd name="connsiteX0" fmla="*/ 342174 w 3336673"/>
              <a:gd name="connsiteY0" fmla="*/ 56627 h 1756820"/>
              <a:gd name="connsiteX1" fmla="*/ 2932974 w 3336673"/>
              <a:gd name="connsiteY1" fmla="*/ 82027 h 1756820"/>
              <a:gd name="connsiteX2" fmla="*/ 3225074 w 3336673"/>
              <a:gd name="connsiteY2" fmla="*/ 831327 h 1756820"/>
              <a:gd name="connsiteX3" fmla="*/ 1878874 w 3336673"/>
              <a:gd name="connsiteY3" fmla="*/ 1021827 h 1756820"/>
              <a:gd name="connsiteX4" fmla="*/ 1637574 w 3336673"/>
              <a:gd name="connsiteY4" fmla="*/ 1631427 h 1756820"/>
              <a:gd name="connsiteX5" fmla="*/ 1104174 w 3336673"/>
              <a:gd name="connsiteY5" fmla="*/ 1733027 h 1756820"/>
              <a:gd name="connsiteX6" fmla="*/ 392974 w 3336673"/>
              <a:gd name="connsiteY6" fmla="*/ 1313927 h 1756820"/>
              <a:gd name="connsiteX7" fmla="*/ 37374 w 3336673"/>
              <a:gd name="connsiteY7" fmla="*/ 412227 h 1756820"/>
              <a:gd name="connsiteX8" fmla="*/ 342174 w 3336673"/>
              <a:gd name="connsiteY8" fmla="*/ 56627 h 17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6673" h="1756820">
                <a:moveTo>
                  <a:pt x="342174" y="56627"/>
                </a:moveTo>
                <a:cubicBezTo>
                  <a:pt x="824774" y="1594"/>
                  <a:pt x="2452491" y="-47090"/>
                  <a:pt x="2932974" y="82027"/>
                </a:cubicBezTo>
                <a:cubicBezTo>
                  <a:pt x="3413457" y="211144"/>
                  <a:pt x="3400757" y="674694"/>
                  <a:pt x="3225074" y="831327"/>
                </a:cubicBezTo>
                <a:cubicBezTo>
                  <a:pt x="3049391" y="987960"/>
                  <a:pt x="2143457" y="888477"/>
                  <a:pt x="1878874" y="1021827"/>
                </a:cubicBezTo>
                <a:cubicBezTo>
                  <a:pt x="1614291" y="1155177"/>
                  <a:pt x="1766691" y="1512894"/>
                  <a:pt x="1637574" y="1631427"/>
                </a:cubicBezTo>
                <a:cubicBezTo>
                  <a:pt x="1508457" y="1749960"/>
                  <a:pt x="1311607" y="1785944"/>
                  <a:pt x="1104174" y="1733027"/>
                </a:cubicBezTo>
                <a:cubicBezTo>
                  <a:pt x="896741" y="1680110"/>
                  <a:pt x="570774" y="1534060"/>
                  <a:pt x="392974" y="1313927"/>
                </a:cubicBezTo>
                <a:cubicBezTo>
                  <a:pt x="215174" y="1093794"/>
                  <a:pt x="50074" y="621777"/>
                  <a:pt x="37374" y="412227"/>
                </a:cubicBezTo>
                <a:cubicBezTo>
                  <a:pt x="24674" y="202677"/>
                  <a:pt x="-140426" y="111660"/>
                  <a:pt x="342174" y="56627"/>
                </a:cubicBezTo>
                <a:close/>
              </a:path>
            </a:pathLst>
          </a:cu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BD99B-67E3-2543-81CD-E01513636B0A}"/>
              </a:ext>
            </a:extLst>
          </p:cNvPr>
          <p:cNvSpPr txBox="1"/>
          <p:nvPr/>
        </p:nvSpPr>
        <p:spPr>
          <a:xfrm>
            <a:off x="10323385" y="2137563"/>
            <a:ext cx="1868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two normalized edges</a:t>
            </a:r>
          </a:p>
          <a:p>
            <a:r>
              <a:rPr lang="en-US" dirty="0">
                <a:solidFill>
                  <a:srgbClr val="FF0000"/>
                </a:solidFill>
              </a:rPr>
              <a:t>Between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and j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6123E65-5411-B245-8BB0-BC544FFF83A7}"/>
              </a:ext>
            </a:extLst>
          </p:cNvPr>
          <p:cNvSpPr/>
          <p:nvPr/>
        </p:nvSpPr>
        <p:spPr>
          <a:xfrm>
            <a:off x="8751686" y="2991917"/>
            <a:ext cx="3232076" cy="1881362"/>
          </a:xfrm>
          <a:custGeom>
            <a:avLst/>
            <a:gdLst>
              <a:gd name="connsiteX0" fmla="*/ 2919614 w 3232076"/>
              <a:gd name="connsiteY0" fmla="*/ 208483 h 1881362"/>
              <a:gd name="connsiteX1" fmla="*/ 3199014 w 3232076"/>
              <a:gd name="connsiteY1" fmla="*/ 906983 h 1881362"/>
              <a:gd name="connsiteX2" fmla="*/ 2830714 w 3232076"/>
              <a:gd name="connsiteY2" fmla="*/ 1592783 h 1881362"/>
              <a:gd name="connsiteX3" fmla="*/ 1052714 w 3232076"/>
              <a:gd name="connsiteY3" fmla="*/ 1872183 h 1881362"/>
              <a:gd name="connsiteX4" fmla="*/ 201814 w 3232076"/>
              <a:gd name="connsiteY4" fmla="*/ 1287983 h 1881362"/>
              <a:gd name="connsiteX5" fmla="*/ 24014 w 3232076"/>
              <a:gd name="connsiteY5" fmla="*/ 551383 h 1881362"/>
              <a:gd name="connsiteX6" fmla="*/ 595514 w 3232076"/>
              <a:gd name="connsiteY6" fmla="*/ 17983 h 1881362"/>
              <a:gd name="connsiteX7" fmla="*/ 2919614 w 3232076"/>
              <a:gd name="connsiteY7" fmla="*/ 208483 h 188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2076" h="1881362">
                <a:moveTo>
                  <a:pt x="2919614" y="208483"/>
                </a:moveTo>
                <a:cubicBezTo>
                  <a:pt x="3353531" y="356650"/>
                  <a:pt x="3213831" y="676266"/>
                  <a:pt x="3199014" y="906983"/>
                </a:cubicBezTo>
                <a:cubicBezTo>
                  <a:pt x="3184197" y="1137700"/>
                  <a:pt x="3188431" y="1431916"/>
                  <a:pt x="2830714" y="1592783"/>
                </a:cubicBezTo>
                <a:cubicBezTo>
                  <a:pt x="2472997" y="1753650"/>
                  <a:pt x="1490864" y="1922983"/>
                  <a:pt x="1052714" y="1872183"/>
                </a:cubicBezTo>
                <a:cubicBezTo>
                  <a:pt x="614564" y="1821383"/>
                  <a:pt x="373264" y="1508116"/>
                  <a:pt x="201814" y="1287983"/>
                </a:cubicBezTo>
                <a:cubicBezTo>
                  <a:pt x="30364" y="1067850"/>
                  <a:pt x="-41603" y="763050"/>
                  <a:pt x="24014" y="551383"/>
                </a:cubicBezTo>
                <a:cubicBezTo>
                  <a:pt x="89631" y="339716"/>
                  <a:pt x="112914" y="79366"/>
                  <a:pt x="595514" y="17983"/>
                </a:cubicBezTo>
                <a:cubicBezTo>
                  <a:pt x="1078114" y="-43400"/>
                  <a:pt x="2485697" y="60316"/>
                  <a:pt x="2919614" y="208483"/>
                </a:cubicBezTo>
                <a:close/>
              </a:path>
            </a:pathLst>
          </a:custGeom>
          <a:solidFill>
            <a:srgbClr val="4472C4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1E7195-B032-404F-AB82-28FD1A52804D}"/>
              </a:ext>
            </a:extLst>
          </p:cNvPr>
          <p:cNvSpPr txBox="1"/>
          <p:nvPr/>
        </p:nvSpPr>
        <p:spPr>
          <a:xfrm>
            <a:off x="10729148" y="4739953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Mean of all</a:t>
            </a:r>
          </a:p>
          <a:p>
            <a:r>
              <a:rPr lang="en-US" dirty="0">
                <a:solidFill>
                  <a:srgbClr val="4472C4"/>
                </a:solidFill>
              </a:rPr>
              <a:t>edges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0A11E1-4D70-1D4A-8103-07818B3D1EDD}"/>
              </a:ext>
            </a:extLst>
          </p:cNvPr>
          <p:cNvSpPr txBox="1"/>
          <p:nvPr/>
        </p:nvSpPr>
        <p:spPr>
          <a:xfrm>
            <a:off x="408262" y="940891"/>
            <a:ext cx="7289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edges weight between each pair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 ALL edges of the graph so that their sum is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F1ED7D-A592-A842-8302-3225C1262A02}"/>
              </a:ext>
            </a:extLst>
          </p:cNvPr>
          <p:cNvSpPr txBox="1"/>
          <p:nvPr/>
        </p:nvSpPr>
        <p:spPr>
          <a:xfrm>
            <a:off x="7313370" y="1899115"/>
            <a:ext cx="391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corresponds to the formula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2A67EA-015B-124D-82AC-504AF91EEC37}"/>
              </a:ext>
            </a:extLst>
          </p:cNvPr>
          <p:cNvSpPr txBox="1"/>
          <p:nvPr/>
        </p:nvSpPr>
        <p:spPr>
          <a:xfrm>
            <a:off x="7313370" y="5551203"/>
            <a:ext cx="4935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procedure of the same type is done </a:t>
            </a:r>
          </a:p>
          <a:p>
            <a:r>
              <a:rPr lang="en-US" sz="2400" dirty="0"/>
              <a:t>in the low-dimension (d &lt;&lt; p) space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D3F1C0-2CA4-0A62-ABBD-3439D21EEA38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</p:spTree>
    <p:extLst>
      <p:ext uri="{BB962C8B-B14F-4D97-AF65-F5344CB8AC3E}">
        <p14:creationId xmlns:p14="http://schemas.microsoft.com/office/powerpoint/2010/main" val="3410669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758D9C2-CEF2-1254-C218-7F7DC5B9AB37}"/>
              </a:ext>
            </a:extLst>
          </p:cNvPr>
          <p:cNvSpPr txBox="1"/>
          <p:nvPr/>
        </p:nvSpPr>
        <p:spPr>
          <a:xfrm>
            <a:off x="442915" y="1133254"/>
            <a:ext cx="5182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the book’s code (p.280) ALL </a:t>
            </a:r>
          </a:p>
          <a:p>
            <a:r>
              <a:rPr lang="en-US" sz="2400" dirty="0"/>
              <a:t>Distances are calculated and evaluated</a:t>
            </a:r>
          </a:p>
          <a:p>
            <a:r>
              <a:rPr lang="en-US" sz="2400" dirty="0"/>
              <a:t>in a gaussian kernel for each point </a:t>
            </a:r>
            <a:r>
              <a:rPr lang="en-US" sz="2400" i="1" dirty="0" err="1"/>
              <a:t>i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A0D16F-66CB-84C5-45C5-92FF265AB494}"/>
              </a:ext>
            </a:extLst>
          </p:cNvPr>
          <p:cNvSpPr txBox="1"/>
          <p:nvPr/>
        </p:nvSpPr>
        <p:spPr>
          <a:xfrm>
            <a:off x="442913" y="2341501"/>
            <a:ext cx="76936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highlight>
                  <a:srgbClr val="D0D5EA"/>
                </a:highlight>
                <a:latin typeface="+mj-lt"/>
              </a:rPr>
              <a:t>D &lt;- </a:t>
            </a:r>
            <a:r>
              <a:rPr lang="en-US" sz="2400" dirty="0" err="1">
                <a:effectLst/>
                <a:highlight>
                  <a:srgbClr val="D0D5EA"/>
                </a:highlight>
                <a:latin typeface="+mj-lt"/>
              </a:rPr>
              <a:t>as.matrix</a:t>
            </a:r>
            <a:r>
              <a:rPr lang="en-US" sz="2400" dirty="0">
                <a:effectLst/>
                <a:highlight>
                  <a:srgbClr val="D0D5EA"/>
                </a:highlight>
                <a:latin typeface="+mj-lt"/>
              </a:rPr>
              <a:t>(</a:t>
            </a:r>
            <a:r>
              <a:rPr lang="en-US" sz="2400" dirty="0" err="1">
                <a:effectLst/>
                <a:highlight>
                  <a:srgbClr val="D0D5EA"/>
                </a:highlight>
                <a:latin typeface="+mj-lt"/>
              </a:rPr>
              <a:t>dist</a:t>
            </a:r>
            <a:r>
              <a:rPr lang="en-US" sz="2400" dirty="0">
                <a:effectLst/>
                <a:highlight>
                  <a:srgbClr val="D0D5EA"/>
                </a:highlight>
                <a:latin typeface="+mj-lt"/>
              </a:rPr>
              <a:t>(X))^2</a:t>
            </a:r>
          </a:p>
          <a:p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 &lt;- exp(-D[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, -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] / (2 * 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svals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[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]))</a:t>
            </a:r>
            <a:r>
              <a:rPr lang="en-US" sz="2400" dirty="0">
                <a:highlight>
                  <a:srgbClr val="D0D5EA"/>
                </a:highlight>
                <a:latin typeface="PT Mono" panose="02060509020205020204" pitchFamily="49" charset="77"/>
              </a:rPr>
              <a:t> </a:t>
            </a:r>
          </a:p>
          <a:p>
            <a:r>
              <a:rPr lang="en-US" sz="2400" dirty="0">
                <a:highlight>
                  <a:srgbClr val="D0D5EA"/>
                </a:highlight>
                <a:latin typeface="PT Mono" panose="02060509020205020204" pitchFamily="49" charset="77"/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947873-C23A-E998-4C17-F85527E64258}"/>
              </a:ext>
            </a:extLst>
          </p:cNvPr>
          <p:cNvSpPr/>
          <p:nvPr/>
        </p:nvSpPr>
        <p:spPr>
          <a:xfrm>
            <a:off x="442913" y="1123639"/>
            <a:ext cx="4991881" cy="2109319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1457CA-D2AC-688F-E622-030F0576C29A}"/>
              </a:ext>
            </a:extLst>
          </p:cNvPr>
          <p:cNvSpPr txBox="1"/>
          <p:nvPr/>
        </p:nvSpPr>
        <p:spPr>
          <a:xfrm>
            <a:off x="442913" y="171450"/>
            <a:ext cx="685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high-dim graph implementation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A93951-DC5D-DC7B-07CC-D7AA875991E1}"/>
              </a:ext>
            </a:extLst>
          </p:cNvPr>
          <p:cNvSpPr txBox="1"/>
          <p:nvPr/>
        </p:nvSpPr>
        <p:spPr>
          <a:xfrm>
            <a:off x="442915" y="3279651"/>
            <a:ext cx="50656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</a:t>
            </a:r>
            <a:r>
              <a:rPr lang="en-US" sz="2400" baseline="-25000" dirty="0" err="1"/>
              <a:t>ji</a:t>
            </a:r>
            <a:r>
              <a:rPr lang="en-US" sz="2400" dirty="0" err="1"/>
              <a:t>’s</a:t>
            </a:r>
            <a:r>
              <a:rPr lang="en-US" sz="2400" dirty="0"/>
              <a:t> are normalized and assigned to the</a:t>
            </a:r>
            <a:br>
              <a:rPr lang="en-US" sz="2400" dirty="0"/>
            </a:br>
            <a:r>
              <a:rPr lang="en-US" sz="2400" dirty="0"/>
              <a:t>matrix P, so we have the ingoing and </a:t>
            </a:r>
            <a:br>
              <a:rPr lang="en-US" sz="2400" dirty="0"/>
            </a:br>
            <a:r>
              <a:rPr lang="en-US" sz="2400" dirty="0"/>
              <a:t>outgoing edges normalized separately</a:t>
            </a:r>
          </a:p>
          <a:p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 &lt;- 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 / sum(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) </a:t>
            </a:r>
          </a:p>
          <a:p>
            <a:r>
              <a:rPr lang="en-US" sz="2400" dirty="0">
                <a:highlight>
                  <a:srgbClr val="D0D5EA"/>
                </a:highlight>
                <a:latin typeface="+mj-lt"/>
              </a:rPr>
              <a:t>P[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, -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] &lt;- 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 </a:t>
            </a:r>
          </a:p>
          <a:p>
            <a:endParaRPr lang="en-US" sz="2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B3E86-9291-867F-9E89-BB710E21359D}"/>
              </a:ext>
            </a:extLst>
          </p:cNvPr>
          <p:cNvSpPr/>
          <p:nvPr/>
        </p:nvSpPr>
        <p:spPr>
          <a:xfrm>
            <a:off x="442913" y="3270036"/>
            <a:ext cx="4991881" cy="1973369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DCF5ACD-79F6-EF7E-394A-61B1AEED7A38}"/>
              </a:ext>
            </a:extLst>
          </p:cNvPr>
          <p:cNvSpPr/>
          <p:nvPr/>
        </p:nvSpPr>
        <p:spPr>
          <a:xfrm>
            <a:off x="442913" y="5254723"/>
            <a:ext cx="4991881" cy="1051484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E13844-3B89-851E-AB54-4C11442C8270}"/>
              </a:ext>
            </a:extLst>
          </p:cNvPr>
          <p:cNvSpPr txBox="1"/>
          <p:nvPr/>
        </p:nvSpPr>
        <p:spPr>
          <a:xfrm>
            <a:off x="447403" y="5325796"/>
            <a:ext cx="4078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final normalization is then</a:t>
            </a:r>
          </a:p>
          <a:p>
            <a:r>
              <a:rPr lang="en-US" sz="2400" dirty="0">
                <a:highlight>
                  <a:srgbClr val="D0D5EA"/>
                </a:highlight>
                <a:latin typeface="+mj-lt"/>
              </a:rPr>
              <a:t>return(0.5 * (P + t(P)) / sum(P)) </a:t>
            </a:r>
          </a:p>
          <a:p>
            <a:endParaRPr lang="en-US" sz="24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2ED4AB2-4EE3-6613-3D2A-1A6D62A2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086" y="0"/>
            <a:ext cx="4622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87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19972B0A-06D2-B504-3EF3-AD2DE9E66D4C}"/>
              </a:ext>
            </a:extLst>
          </p:cNvPr>
          <p:cNvSpPr/>
          <p:nvPr/>
        </p:nvSpPr>
        <p:spPr>
          <a:xfrm>
            <a:off x="5691" y="2972138"/>
            <a:ext cx="1869686" cy="1738872"/>
          </a:xfrm>
          <a:prstGeom prst="ellipse">
            <a:avLst/>
          </a:prstGeom>
          <a:gradFill flip="none" rotWithShape="1">
            <a:gsLst>
              <a:gs pos="27000">
                <a:schemeClr val="accent5">
                  <a:lumMod val="50000"/>
                  <a:alpha val="74000"/>
                </a:schemeClr>
              </a:gs>
              <a:gs pos="78000">
                <a:schemeClr val="accent5">
                  <a:lumMod val="60000"/>
                  <a:lumOff val="40000"/>
                  <a:alpha val="65678"/>
                </a:schemeClr>
              </a:gs>
              <a:gs pos="100000">
                <a:srgbClr val="4472C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EE3A85-E3BC-C017-834C-54793926D1C3}"/>
              </a:ext>
            </a:extLst>
          </p:cNvPr>
          <p:cNvSpPr/>
          <p:nvPr/>
        </p:nvSpPr>
        <p:spPr>
          <a:xfrm>
            <a:off x="1408221" y="4145208"/>
            <a:ext cx="3893778" cy="3270372"/>
          </a:xfrm>
          <a:prstGeom prst="ellipse">
            <a:avLst/>
          </a:prstGeom>
          <a:gradFill flip="none" rotWithShape="1">
            <a:gsLst>
              <a:gs pos="27000">
                <a:schemeClr val="accent5">
                  <a:lumMod val="50000"/>
                  <a:alpha val="79000"/>
                </a:schemeClr>
              </a:gs>
              <a:gs pos="78000">
                <a:schemeClr val="accent5">
                  <a:lumMod val="60000"/>
                  <a:lumOff val="40000"/>
                  <a:alpha val="65678"/>
                </a:schemeClr>
              </a:gs>
              <a:gs pos="100000">
                <a:srgbClr val="4472C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1457CA-D2AC-688F-E622-030F0576C29A}"/>
              </a:ext>
            </a:extLst>
          </p:cNvPr>
          <p:cNvSpPr txBox="1"/>
          <p:nvPr/>
        </p:nvSpPr>
        <p:spPr>
          <a:xfrm>
            <a:off x="442913" y="171450"/>
            <a:ext cx="724736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high-dim graph implementation – </a:t>
            </a:r>
            <a:br>
              <a:rPr lang="en-US" sz="3200" dirty="0"/>
            </a:br>
            <a:r>
              <a:rPr lang="en-US" sz="3200" dirty="0"/>
              <a:t>Adaptive variance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2ED4AB2-4EE3-6613-3D2A-1A6D62A2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42086" y="70120"/>
            <a:ext cx="4622132" cy="671775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4B4C7DE-ACB2-E15E-AF78-8522C29FB563}"/>
              </a:ext>
            </a:extLst>
          </p:cNvPr>
          <p:cNvSpPr/>
          <p:nvPr/>
        </p:nvSpPr>
        <p:spPr>
          <a:xfrm>
            <a:off x="988027" y="306211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76A3D16-2F38-55C9-2F38-24BD0A495B48}"/>
              </a:ext>
            </a:extLst>
          </p:cNvPr>
          <p:cNvSpPr/>
          <p:nvPr/>
        </p:nvSpPr>
        <p:spPr>
          <a:xfrm>
            <a:off x="333558" y="32919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C265063-705A-380E-F7BE-0ECD0D4A6AD5}"/>
              </a:ext>
            </a:extLst>
          </p:cNvPr>
          <p:cNvSpPr/>
          <p:nvPr/>
        </p:nvSpPr>
        <p:spPr>
          <a:xfrm>
            <a:off x="1329755" y="407738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2AE009-4AC2-9609-92F8-C5FBE9C32DE8}"/>
              </a:ext>
            </a:extLst>
          </p:cNvPr>
          <p:cNvSpPr/>
          <p:nvPr/>
        </p:nvSpPr>
        <p:spPr>
          <a:xfrm>
            <a:off x="735613" y="3667806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C45033-077B-02C6-1E5D-B93E933D80E1}"/>
              </a:ext>
            </a:extLst>
          </p:cNvPr>
          <p:cNvSpPr/>
          <p:nvPr/>
        </p:nvSpPr>
        <p:spPr>
          <a:xfrm>
            <a:off x="1312879" y="355719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0D2C6D-9F3D-15AE-C14D-48B6025164DA}"/>
              </a:ext>
            </a:extLst>
          </p:cNvPr>
          <p:cNvSpPr/>
          <p:nvPr/>
        </p:nvSpPr>
        <p:spPr>
          <a:xfrm>
            <a:off x="898039" y="427350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23B266A-8760-3132-7C16-565F7CDAC1B5}"/>
              </a:ext>
            </a:extLst>
          </p:cNvPr>
          <p:cNvSpPr/>
          <p:nvPr/>
        </p:nvSpPr>
        <p:spPr>
          <a:xfrm>
            <a:off x="333558" y="387001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4E9D90-31B1-F926-7DCE-63A8AFBA1C5B}"/>
              </a:ext>
            </a:extLst>
          </p:cNvPr>
          <p:cNvSpPr/>
          <p:nvPr/>
        </p:nvSpPr>
        <p:spPr>
          <a:xfrm>
            <a:off x="395386" y="445184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277CC-B18D-946F-87CF-0A84D96D506C}"/>
              </a:ext>
            </a:extLst>
          </p:cNvPr>
          <p:cNvSpPr/>
          <p:nvPr/>
        </p:nvSpPr>
        <p:spPr>
          <a:xfrm>
            <a:off x="495984" y="506946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AA1889-3CB5-EB82-B604-A631C67F42C2}"/>
              </a:ext>
            </a:extLst>
          </p:cNvPr>
          <p:cNvSpPr/>
          <p:nvPr/>
        </p:nvSpPr>
        <p:spPr>
          <a:xfrm>
            <a:off x="1036417" y="476858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83C2EC-4C77-B4D3-C0B4-4A84B3F1E6B0}"/>
              </a:ext>
            </a:extLst>
          </p:cNvPr>
          <p:cNvSpPr/>
          <p:nvPr/>
        </p:nvSpPr>
        <p:spPr>
          <a:xfrm>
            <a:off x="1720210" y="491305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C39EDB-7F64-2D0D-B2AF-393BF41C3B31}"/>
              </a:ext>
            </a:extLst>
          </p:cNvPr>
          <p:cNvSpPr/>
          <p:nvPr/>
        </p:nvSpPr>
        <p:spPr>
          <a:xfrm>
            <a:off x="4325063" y="631864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65F34E-F7A5-6FD3-2F4C-99E3D74B67E8}"/>
              </a:ext>
            </a:extLst>
          </p:cNvPr>
          <p:cNvSpPr/>
          <p:nvPr/>
        </p:nvSpPr>
        <p:spPr>
          <a:xfrm>
            <a:off x="1026647" y="616223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B11F9E-80B6-C0F4-C45B-D3BF062F9A6B}"/>
              </a:ext>
            </a:extLst>
          </p:cNvPr>
          <p:cNvSpPr/>
          <p:nvPr/>
        </p:nvSpPr>
        <p:spPr>
          <a:xfrm>
            <a:off x="2909960" y="449373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86A8F2-FB5D-AD83-935A-BCC2F9CFEA9B}"/>
              </a:ext>
            </a:extLst>
          </p:cNvPr>
          <p:cNvSpPr/>
          <p:nvPr/>
        </p:nvSpPr>
        <p:spPr>
          <a:xfrm>
            <a:off x="1651552" y="647505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3DEE6C8-CD74-EACA-6198-EF6670BFA5DB}"/>
              </a:ext>
            </a:extLst>
          </p:cNvPr>
          <p:cNvSpPr/>
          <p:nvPr/>
        </p:nvSpPr>
        <p:spPr>
          <a:xfrm>
            <a:off x="2387362" y="550238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F9AEF52-338D-D0AB-0FAF-AB4DB6BF7091}"/>
              </a:ext>
            </a:extLst>
          </p:cNvPr>
          <p:cNvSpPr/>
          <p:nvPr/>
        </p:nvSpPr>
        <p:spPr>
          <a:xfrm>
            <a:off x="3225591" y="5561438"/>
            <a:ext cx="324852" cy="312821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097D68-A8B8-A44E-7255-E660EA20C68A}"/>
              </a:ext>
            </a:extLst>
          </p:cNvPr>
          <p:cNvSpPr/>
          <p:nvPr/>
        </p:nvSpPr>
        <p:spPr>
          <a:xfrm>
            <a:off x="2367653" y="1487675"/>
            <a:ext cx="4991881" cy="1051484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7ED651-6C7D-FE0A-CA7A-EE2685329D40}"/>
              </a:ext>
            </a:extLst>
          </p:cNvPr>
          <p:cNvSpPr txBox="1"/>
          <p:nvPr/>
        </p:nvSpPr>
        <p:spPr>
          <a:xfrm>
            <a:off x="2402529" y="1522765"/>
            <a:ext cx="4506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Calculate entropy of </a:t>
            </a:r>
            <a:r>
              <a:rPr lang="en-US" sz="2400" dirty="0" err="1"/>
              <a:t>i-th</a:t>
            </a:r>
            <a:r>
              <a:rPr lang="en-US" sz="2400" dirty="0"/>
              <a:t> neighbors</a:t>
            </a:r>
          </a:p>
          <a:p>
            <a:r>
              <a:rPr lang="en-US" sz="2400" dirty="0">
                <a:highlight>
                  <a:srgbClr val="D0D5EA"/>
                </a:highlight>
                <a:latin typeface="+mj-lt"/>
              </a:rPr>
              <a:t>H  &lt;-  -1 * 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 %*% log(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, 2)</a:t>
            </a:r>
            <a:endParaRPr lang="en-US" sz="2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F33FC4-8B0F-1B81-F742-B8B5A021188F}"/>
              </a:ext>
            </a:extLst>
          </p:cNvPr>
          <p:cNvSpPr/>
          <p:nvPr/>
        </p:nvSpPr>
        <p:spPr>
          <a:xfrm>
            <a:off x="2359422" y="2536003"/>
            <a:ext cx="4991881" cy="1738872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F5FE35-2FAD-1A63-4393-00FB621CB3E8}"/>
              </a:ext>
            </a:extLst>
          </p:cNvPr>
          <p:cNvSpPr txBox="1"/>
          <p:nvPr/>
        </p:nvSpPr>
        <p:spPr>
          <a:xfrm>
            <a:off x="2394298" y="2571093"/>
            <a:ext cx="45977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H is less than the log-perplexity, </a:t>
            </a:r>
          </a:p>
          <a:p>
            <a:r>
              <a:rPr lang="en-US" sz="2400" dirty="0"/>
              <a:t>increase sigma, otherwise reduce it</a:t>
            </a:r>
          </a:p>
          <a:p>
            <a:r>
              <a:rPr lang="en-US" sz="2400" dirty="0">
                <a:highlight>
                  <a:srgbClr val="D0D5EA"/>
                </a:highlight>
                <a:latin typeface="+mj-lt"/>
              </a:rPr>
              <a:t>if (H &lt; log(perplexity, 2)){ </a:t>
            </a:r>
          </a:p>
          <a:p>
            <a:r>
              <a:rPr lang="en-US" sz="2400" dirty="0">
                <a:highlight>
                  <a:srgbClr val="D0D5EA"/>
                </a:highlight>
                <a:latin typeface="+mj-lt"/>
              </a:rPr>
              <a:t>	…………….    }</a:t>
            </a:r>
          </a:p>
        </p:txBody>
      </p:sp>
    </p:spTree>
    <p:extLst>
      <p:ext uri="{BB962C8B-B14F-4D97-AF65-F5344CB8AC3E}">
        <p14:creationId xmlns:p14="http://schemas.microsoft.com/office/powerpoint/2010/main" val="334083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8A0597-B976-334A-800B-90166AA32B3B}"/>
              </a:ext>
            </a:extLst>
          </p:cNvPr>
          <p:cNvSpPr/>
          <p:nvPr/>
        </p:nvSpPr>
        <p:spPr>
          <a:xfrm>
            <a:off x="7403402" y="1738929"/>
            <a:ext cx="4747023" cy="4597384"/>
          </a:xfrm>
          <a:prstGeom prst="rect">
            <a:avLst/>
          </a:prstGeom>
          <a:solidFill>
            <a:srgbClr val="4472C4">
              <a:alpha val="21176"/>
            </a:srgbClr>
          </a:solidFill>
          <a:ln>
            <a:solidFill>
              <a:srgbClr val="2F528F">
                <a:alpha val="2588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37D573B-D967-CD49-893C-D587C12C4A81}"/>
              </a:ext>
            </a:extLst>
          </p:cNvPr>
          <p:cNvSpPr/>
          <p:nvPr/>
        </p:nvSpPr>
        <p:spPr>
          <a:xfrm>
            <a:off x="0" y="1615435"/>
            <a:ext cx="6223000" cy="5242566"/>
          </a:xfrm>
          <a:prstGeom prst="cube">
            <a:avLst/>
          </a:prstGeom>
          <a:solidFill>
            <a:srgbClr val="4472C4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2853165" y="2073849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664147" y="239330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5277788" y="459536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2528313" y="3676846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4302214" y="314454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3159849" y="4440394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466901" y="521688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4029968" y="617990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2503033" y="3976963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9C20BF-4A2F-7E4C-A22A-A4FAD060CA75}"/>
              </a:ext>
            </a:extLst>
          </p:cNvPr>
          <p:cNvSpPr txBox="1"/>
          <p:nvPr/>
        </p:nvSpPr>
        <p:spPr>
          <a:xfrm>
            <a:off x="1836383" y="1109562"/>
            <a:ext cx="342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dimension D the edges are </a:t>
            </a:r>
            <a:r>
              <a:rPr lang="en-US" b="1" dirty="0"/>
              <a:t>fixed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2805923" y="2392488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2841549" y="3230593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2900926" y="3924405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775243" y="3948156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988999" y="2724997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6B02EC-9531-3741-BCCF-8CC4D8594954}"/>
              </a:ext>
            </a:extLst>
          </p:cNvPr>
          <p:cNvSpPr/>
          <p:nvPr/>
        </p:nvSpPr>
        <p:spPr>
          <a:xfrm>
            <a:off x="2809717" y="4005306"/>
            <a:ext cx="368300" cy="444500"/>
          </a:xfrm>
          <a:custGeom>
            <a:avLst/>
            <a:gdLst>
              <a:gd name="connsiteX0" fmla="*/ 368300 w 368300"/>
              <a:gd name="connsiteY0" fmla="*/ 444500 h 444500"/>
              <a:gd name="connsiteX1" fmla="*/ 0 w 368300"/>
              <a:gd name="connsiteY1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8300" h="444500">
                <a:moveTo>
                  <a:pt x="368300" y="444500"/>
                </a:moveTo>
                <a:lnTo>
                  <a:pt x="0" y="0"/>
                </a:ln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6B666C-F197-0449-A353-7101BD4C44A5}"/>
              </a:ext>
            </a:extLst>
          </p:cNvPr>
          <p:cNvSpPr/>
          <p:nvPr/>
        </p:nvSpPr>
        <p:spPr>
          <a:xfrm>
            <a:off x="8714855" y="450873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9DA2AE0-63C3-A44F-B5DF-D557ADBE121B}"/>
              </a:ext>
            </a:extLst>
          </p:cNvPr>
          <p:cNvSpPr/>
          <p:nvPr/>
        </p:nvSpPr>
        <p:spPr>
          <a:xfrm>
            <a:off x="8399907" y="292306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A69D2-9749-3447-8128-4857719E97C9}"/>
              </a:ext>
            </a:extLst>
          </p:cNvPr>
          <p:cNvSpPr/>
          <p:nvPr/>
        </p:nvSpPr>
        <p:spPr>
          <a:xfrm>
            <a:off x="11004246" y="391827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DBB9E18-18E7-BC45-9236-36CAB2F6560B}"/>
              </a:ext>
            </a:extLst>
          </p:cNvPr>
          <p:cNvSpPr/>
          <p:nvPr/>
        </p:nvSpPr>
        <p:spPr>
          <a:xfrm>
            <a:off x="9698626" y="3589864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C86188-2C5E-2646-BC22-52B81ED6C085}"/>
              </a:ext>
            </a:extLst>
          </p:cNvPr>
          <p:cNvSpPr/>
          <p:nvPr/>
        </p:nvSpPr>
        <p:spPr>
          <a:xfrm>
            <a:off x="7760405" y="391101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597F061-7F4E-5143-BAF5-3C54F64B706F}"/>
              </a:ext>
            </a:extLst>
          </p:cNvPr>
          <p:cNvSpPr/>
          <p:nvPr/>
        </p:nvSpPr>
        <p:spPr>
          <a:xfrm>
            <a:off x="10934841" y="267958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21E82EE-BD1C-4A4E-B2C0-3E9D61D19FBD}"/>
              </a:ext>
            </a:extLst>
          </p:cNvPr>
          <p:cNvSpPr/>
          <p:nvPr/>
        </p:nvSpPr>
        <p:spPr>
          <a:xfrm>
            <a:off x="10184398" y="200232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9E05C9-A3EA-2944-AB04-F5D68DA697FC}"/>
              </a:ext>
            </a:extLst>
          </p:cNvPr>
          <p:cNvSpPr/>
          <p:nvPr/>
        </p:nvSpPr>
        <p:spPr>
          <a:xfrm>
            <a:off x="9636618" y="547778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6CE631-DAB6-0A4C-86AF-2E00EB2DC412}"/>
              </a:ext>
            </a:extLst>
          </p:cNvPr>
          <p:cNvSpPr txBox="1"/>
          <p:nvPr/>
        </p:nvSpPr>
        <p:spPr>
          <a:xfrm>
            <a:off x="7279594" y="979484"/>
            <a:ext cx="4994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dimension d&lt;&lt;D points must be arranged so that</a:t>
            </a:r>
          </a:p>
          <a:p>
            <a:r>
              <a:rPr lang="en-US" dirty="0"/>
              <a:t>the edges’ weights optimize a cost function 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C9986B2-6128-6B41-812B-151CDF5D74DA}"/>
              </a:ext>
            </a:extLst>
          </p:cNvPr>
          <p:cNvSpPr/>
          <p:nvPr/>
        </p:nvSpPr>
        <p:spPr>
          <a:xfrm>
            <a:off x="9029700" y="3873500"/>
            <a:ext cx="673100" cy="635000"/>
          </a:xfrm>
          <a:custGeom>
            <a:avLst/>
            <a:gdLst>
              <a:gd name="connsiteX0" fmla="*/ 673100 w 673100"/>
              <a:gd name="connsiteY0" fmla="*/ 0 h 635000"/>
              <a:gd name="connsiteX1" fmla="*/ 0 w 673100"/>
              <a:gd name="connsiteY1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3100" h="635000">
                <a:moveTo>
                  <a:pt x="673100" y="0"/>
                </a:moveTo>
                <a:lnTo>
                  <a:pt x="0" y="635000"/>
                </a:ln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09622626-C1AF-2F4F-89C9-10D1040AF601}"/>
              </a:ext>
            </a:extLst>
          </p:cNvPr>
          <p:cNvSpPr/>
          <p:nvPr/>
        </p:nvSpPr>
        <p:spPr>
          <a:xfrm>
            <a:off x="9893300" y="3924300"/>
            <a:ext cx="190652" cy="1536700"/>
          </a:xfrm>
          <a:custGeom>
            <a:avLst/>
            <a:gdLst>
              <a:gd name="connsiteX0" fmla="*/ 25400 w 190652"/>
              <a:gd name="connsiteY0" fmla="*/ 0 h 1536700"/>
              <a:gd name="connsiteX1" fmla="*/ 190500 w 190652"/>
              <a:gd name="connsiteY1" fmla="*/ 889000 h 1536700"/>
              <a:gd name="connsiteX2" fmla="*/ 0 w 190652"/>
              <a:gd name="connsiteY2" fmla="*/ 1536700 h 153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652" h="1536700">
                <a:moveTo>
                  <a:pt x="25400" y="0"/>
                </a:moveTo>
                <a:cubicBezTo>
                  <a:pt x="110066" y="316441"/>
                  <a:pt x="194733" y="632883"/>
                  <a:pt x="190500" y="889000"/>
                </a:cubicBezTo>
                <a:cubicBezTo>
                  <a:pt x="186267" y="1145117"/>
                  <a:pt x="93133" y="1340908"/>
                  <a:pt x="0" y="15367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7A35CB84-CDFE-864B-B8AE-585EB388C4EE}"/>
              </a:ext>
            </a:extLst>
          </p:cNvPr>
          <p:cNvSpPr/>
          <p:nvPr/>
        </p:nvSpPr>
        <p:spPr>
          <a:xfrm>
            <a:off x="9906000" y="2349500"/>
            <a:ext cx="420424" cy="1219200"/>
          </a:xfrm>
          <a:custGeom>
            <a:avLst/>
            <a:gdLst>
              <a:gd name="connsiteX0" fmla="*/ 0 w 420424"/>
              <a:gd name="connsiteY0" fmla="*/ 1219200 h 1219200"/>
              <a:gd name="connsiteX1" fmla="*/ 355600 w 420424"/>
              <a:gd name="connsiteY1" fmla="*/ 279400 h 1219200"/>
              <a:gd name="connsiteX2" fmla="*/ 419100 w 420424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0424" h="1219200">
                <a:moveTo>
                  <a:pt x="0" y="1219200"/>
                </a:moveTo>
                <a:cubicBezTo>
                  <a:pt x="142875" y="850900"/>
                  <a:pt x="285750" y="482600"/>
                  <a:pt x="355600" y="279400"/>
                </a:cubicBezTo>
                <a:cubicBezTo>
                  <a:pt x="425450" y="76200"/>
                  <a:pt x="422275" y="38100"/>
                  <a:pt x="419100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BE3A07B-1AD9-BD4E-A9CB-6DDF37121C21}"/>
              </a:ext>
            </a:extLst>
          </p:cNvPr>
          <p:cNvSpPr/>
          <p:nvPr/>
        </p:nvSpPr>
        <p:spPr>
          <a:xfrm>
            <a:off x="10045700" y="3721100"/>
            <a:ext cx="927100" cy="241300"/>
          </a:xfrm>
          <a:custGeom>
            <a:avLst/>
            <a:gdLst>
              <a:gd name="connsiteX0" fmla="*/ 0 w 927100"/>
              <a:gd name="connsiteY0" fmla="*/ 0 h 241300"/>
              <a:gd name="connsiteX1" fmla="*/ 546100 w 927100"/>
              <a:gd name="connsiteY1" fmla="*/ 63500 h 241300"/>
              <a:gd name="connsiteX2" fmla="*/ 927100 w 927100"/>
              <a:gd name="connsiteY2" fmla="*/ 241300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7100" h="241300">
                <a:moveTo>
                  <a:pt x="0" y="0"/>
                </a:moveTo>
                <a:cubicBezTo>
                  <a:pt x="195791" y="11641"/>
                  <a:pt x="391583" y="23283"/>
                  <a:pt x="546100" y="63500"/>
                </a:cubicBezTo>
                <a:cubicBezTo>
                  <a:pt x="700617" y="103717"/>
                  <a:pt x="813858" y="172508"/>
                  <a:pt x="927100" y="24130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949842E-8035-AC48-B02F-459B0A9010D0}"/>
              </a:ext>
            </a:extLst>
          </p:cNvPr>
          <p:cNvSpPr/>
          <p:nvPr/>
        </p:nvSpPr>
        <p:spPr>
          <a:xfrm>
            <a:off x="10020300" y="2844800"/>
            <a:ext cx="889000" cy="762000"/>
          </a:xfrm>
          <a:custGeom>
            <a:avLst/>
            <a:gdLst>
              <a:gd name="connsiteX0" fmla="*/ 0 w 889000"/>
              <a:gd name="connsiteY0" fmla="*/ 762000 h 762000"/>
              <a:gd name="connsiteX1" fmla="*/ 431800 w 889000"/>
              <a:gd name="connsiteY1" fmla="*/ 228600 h 762000"/>
              <a:gd name="connsiteX2" fmla="*/ 889000 w 889000"/>
              <a:gd name="connsiteY2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762000">
                <a:moveTo>
                  <a:pt x="0" y="762000"/>
                </a:moveTo>
                <a:cubicBezTo>
                  <a:pt x="141816" y="558800"/>
                  <a:pt x="283633" y="355600"/>
                  <a:pt x="431800" y="228600"/>
                </a:cubicBezTo>
                <a:cubicBezTo>
                  <a:pt x="579967" y="101600"/>
                  <a:pt x="734483" y="50800"/>
                  <a:pt x="88900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B45165CB-040B-C84B-B3BC-C99E4F90EB9F}"/>
              </a:ext>
            </a:extLst>
          </p:cNvPr>
          <p:cNvSpPr/>
          <p:nvPr/>
        </p:nvSpPr>
        <p:spPr>
          <a:xfrm>
            <a:off x="8750300" y="3079478"/>
            <a:ext cx="965200" cy="501922"/>
          </a:xfrm>
          <a:custGeom>
            <a:avLst/>
            <a:gdLst>
              <a:gd name="connsiteX0" fmla="*/ 965200 w 965200"/>
              <a:gd name="connsiteY0" fmla="*/ 501922 h 501922"/>
              <a:gd name="connsiteX1" fmla="*/ 635000 w 965200"/>
              <a:gd name="connsiteY1" fmla="*/ 57422 h 501922"/>
              <a:gd name="connsiteX2" fmla="*/ 0 w 965200"/>
              <a:gd name="connsiteY2" fmla="*/ 19322 h 50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5200" h="501922">
                <a:moveTo>
                  <a:pt x="965200" y="501922"/>
                </a:moveTo>
                <a:cubicBezTo>
                  <a:pt x="880533" y="319888"/>
                  <a:pt x="795867" y="137855"/>
                  <a:pt x="635000" y="57422"/>
                </a:cubicBezTo>
                <a:cubicBezTo>
                  <a:pt x="474133" y="-23011"/>
                  <a:pt x="237066" y="-1845"/>
                  <a:pt x="0" y="1932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8F82B03-914B-C94F-B12F-E1EABA62E460}"/>
              </a:ext>
            </a:extLst>
          </p:cNvPr>
          <p:cNvSpPr/>
          <p:nvPr/>
        </p:nvSpPr>
        <p:spPr>
          <a:xfrm>
            <a:off x="8115300" y="3697881"/>
            <a:ext cx="1549400" cy="264519"/>
          </a:xfrm>
          <a:custGeom>
            <a:avLst/>
            <a:gdLst>
              <a:gd name="connsiteX0" fmla="*/ 1549400 w 1549400"/>
              <a:gd name="connsiteY0" fmla="*/ 23219 h 264519"/>
              <a:gd name="connsiteX1" fmla="*/ 711200 w 1549400"/>
              <a:gd name="connsiteY1" fmla="*/ 23219 h 264519"/>
              <a:gd name="connsiteX2" fmla="*/ 0 w 1549400"/>
              <a:gd name="connsiteY2" fmla="*/ 264519 h 264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264519">
                <a:moveTo>
                  <a:pt x="1549400" y="23219"/>
                </a:moveTo>
                <a:cubicBezTo>
                  <a:pt x="1259416" y="3110"/>
                  <a:pt x="969433" y="-16998"/>
                  <a:pt x="711200" y="23219"/>
                </a:cubicBezTo>
                <a:cubicBezTo>
                  <a:pt x="452967" y="63436"/>
                  <a:pt x="226483" y="163977"/>
                  <a:pt x="0" y="2645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C1061622-84D0-D64D-9D16-1A3CD8FB88C8}"/>
              </a:ext>
            </a:extLst>
          </p:cNvPr>
          <p:cNvSpPr/>
          <p:nvPr/>
        </p:nvSpPr>
        <p:spPr>
          <a:xfrm>
            <a:off x="5602640" y="4011046"/>
            <a:ext cx="1800762" cy="194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9BC942C-B536-764B-919F-91EC06E6D9E0}"/>
                  </a:ext>
                </a:extLst>
              </p:cNvPr>
              <p:cNvSpPr txBox="1"/>
              <p:nvPr/>
            </p:nvSpPr>
            <p:spPr>
              <a:xfrm>
                <a:off x="2056639" y="2996095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9BC942C-B536-764B-919F-91EC06E6D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639" y="2996095"/>
                <a:ext cx="793422" cy="707886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81FA5EB-06E7-104D-A84E-A7232054974B}"/>
                  </a:ext>
                </a:extLst>
              </p:cNvPr>
              <p:cNvSpPr txBox="1"/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81FA5EB-06E7-104D-A84E-A72320549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A29D43-EE2F-F744-8B6B-06AF83D7F50A}"/>
                  </a:ext>
                </a:extLst>
              </p:cNvPr>
              <p:cNvSpPr txBox="1"/>
              <p:nvPr/>
            </p:nvSpPr>
            <p:spPr>
              <a:xfrm>
                <a:off x="664147" y="1828982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A29D43-EE2F-F744-8B6B-06AF83D7F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47" y="1828982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B20554-FBF4-584D-A5F1-1E38E85AEC30}"/>
                  </a:ext>
                </a:extLst>
              </p:cNvPr>
              <p:cNvSpPr txBox="1"/>
              <p:nvPr/>
            </p:nvSpPr>
            <p:spPr>
              <a:xfrm>
                <a:off x="3095239" y="1581780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B20554-FBF4-584D-A5F1-1E38E85AE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239" y="1581780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EDF174-C86F-D246-B645-5A1244ED593B}"/>
                  </a:ext>
                </a:extLst>
              </p:cNvPr>
              <p:cNvSpPr txBox="1"/>
              <p:nvPr/>
            </p:nvSpPr>
            <p:spPr>
              <a:xfrm>
                <a:off x="4248831" y="328605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EDF174-C86F-D246-B645-5A1244ED5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1" y="3286057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1F74A7-3F92-5446-B634-1A614D29A93A}"/>
                  </a:ext>
                </a:extLst>
              </p:cNvPr>
              <p:cNvSpPr txBox="1"/>
              <p:nvPr/>
            </p:nvSpPr>
            <p:spPr>
              <a:xfrm>
                <a:off x="5531544" y="4344058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1F74A7-3F92-5446-B634-1A614D29A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544" y="4344058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9D3729-B5EF-BB4C-A9E6-73D9C21E2FD5}"/>
                  </a:ext>
                </a:extLst>
              </p:cNvPr>
              <p:cNvSpPr txBox="1"/>
              <p:nvPr/>
            </p:nvSpPr>
            <p:spPr>
              <a:xfrm>
                <a:off x="3361816" y="4416482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9D3729-B5EF-BB4C-A9E6-73D9C21E2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816" y="4416482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F61114-4DB8-7743-B2F1-975D7F37B23E}"/>
                  </a:ext>
                </a:extLst>
              </p:cNvPr>
              <p:cNvSpPr txBox="1"/>
              <p:nvPr/>
            </p:nvSpPr>
            <p:spPr>
              <a:xfrm>
                <a:off x="4313094" y="585887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F61114-4DB8-7743-B2F1-975D7F37B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094" y="5858876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8DEF18-0BF8-244C-BADB-8719E2742B01}"/>
                  </a:ext>
                </a:extLst>
              </p:cNvPr>
              <p:cNvSpPr txBox="1"/>
              <p:nvPr/>
            </p:nvSpPr>
            <p:spPr>
              <a:xfrm>
                <a:off x="9926651" y="3574016"/>
                <a:ext cx="7369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8DEF18-0BF8-244C-BADB-8719E2742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651" y="3574016"/>
                <a:ext cx="736997" cy="646331"/>
              </a:xfrm>
              <a:prstGeom prst="rect">
                <a:avLst/>
              </a:prstGeom>
              <a:blipFill>
                <a:blip r:embed="rId10"/>
                <a:stretch>
                  <a:fillRect l="-169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25382D-DC71-9442-9689-376368B05446}"/>
                  </a:ext>
                </a:extLst>
              </p:cNvPr>
              <p:cNvSpPr txBox="1"/>
              <p:nvPr/>
            </p:nvSpPr>
            <p:spPr>
              <a:xfrm>
                <a:off x="8292703" y="4684119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25382D-DC71-9442-9689-376368B05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703" y="4684119"/>
                <a:ext cx="747705" cy="646331"/>
              </a:xfrm>
              <a:prstGeom prst="rect">
                <a:avLst/>
              </a:prstGeom>
              <a:blipFill>
                <a:blip r:embed="rId11"/>
                <a:stretch>
                  <a:fillRect l="-166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43DE08-B115-BF43-82EA-1E52F81E98E3}"/>
                  </a:ext>
                </a:extLst>
              </p:cNvPr>
              <p:cNvSpPr txBox="1"/>
              <p:nvPr/>
            </p:nvSpPr>
            <p:spPr>
              <a:xfrm>
                <a:off x="7503605" y="3207930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43DE08-B115-BF43-82EA-1E52F81E9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605" y="3207930"/>
                <a:ext cx="747705" cy="646331"/>
              </a:xfrm>
              <a:prstGeom prst="rect">
                <a:avLst/>
              </a:prstGeom>
              <a:blipFill>
                <a:blip r:embed="rId12"/>
                <a:stretch>
                  <a:fillRect l="-166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97B9B83-297B-1A46-AC75-FD5DD2C0A8C0}"/>
                  </a:ext>
                </a:extLst>
              </p:cNvPr>
              <p:cNvSpPr txBox="1"/>
              <p:nvPr/>
            </p:nvSpPr>
            <p:spPr>
              <a:xfrm>
                <a:off x="8425402" y="2273932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97B9B83-297B-1A46-AC75-FD5DD2C0A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402" y="2273932"/>
                <a:ext cx="747705" cy="646331"/>
              </a:xfrm>
              <a:prstGeom prst="rect">
                <a:avLst/>
              </a:prstGeom>
              <a:blipFill>
                <a:blip r:embed="rId13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014EA3-D31D-DE45-9BA2-0FDF6EE10C18}"/>
                  </a:ext>
                </a:extLst>
              </p:cNvPr>
              <p:cNvSpPr txBox="1"/>
              <p:nvPr/>
            </p:nvSpPr>
            <p:spPr>
              <a:xfrm>
                <a:off x="10447549" y="1687032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014EA3-D31D-DE45-9BA2-0FDF6EE10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549" y="1687032"/>
                <a:ext cx="747705" cy="646331"/>
              </a:xfrm>
              <a:prstGeom prst="rect">
                <a:avLst/>
              </a:prstGeom>
              <a:blipFill>
                <a:blip r:embed="rId14"/>
                <a:stretch>
                  <a:fillRect l="-166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A7AA1B-E296-4E48-A9C8-DF3480BB9898}"/>
                  </a:ext>
                </a:extLst>
              </p:cNvPr>
              <p:cNvSpPr txBox="1"/>
              <p:nvPr/>
            </p:nvSpPr>
            <p:spPr>
              <a:xfrm>
                <a:off x="11218431" y="2433146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A7AA1B-E296-4E48-A9C8-DF3480BB9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8431" y="2433146"/>
                <a:ext cx="747705" cy="646331"/>
              </a:xfrm>
              <a:prstGeom prst="rect">
                <a:avLst/>
              </a:prstGeom>
              <a:blipFill>
                <a:blip r:embed="rId1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4BAE7B-09C5-ED41-9E72-6E3787EE8BD8}"/>
                  </a:ext>
                </a:extLst>
              </p:cNvPr>
              <p:cNvSpPr txBox="1"/>
              <p:nvPr/>
            </p:nvSpPr>
            <p:spPr>
              <a:xfrm>
                <a:off x="11286646" y="3557013"/>
                <a:ext cx="7279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4BAE7B-09C5-ED41-9E72-6E3787EE8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6646" y="3557013"/>
                <a:ext cx="727956" cy="646331"/>
              </a:xfrm>
              <a:prstGeom prst="rect">
                <a:avLst/>
              </a:prstGeom>
              <a:blipFill>
                <a:blip r:embed="rId16"/>
                <a:stretch>
                  <a:fillRect l="-1724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A8582FE-ADD4-5C46-B739-73B7C1F9C036}"/>
                  </a:ext>
                </a:extLst>
              </p:cNvPr>
              <p:cNvSpPr txBox="1"/>
              <p:nvPr/>
            </p:nvSpPr>
            <p:spPr>
              <a:xfrm>
                <a:off x="9799369" y="5495790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A8582FE-ADD4-5C46-B739-73B7C1F9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369" y="5495790"/>
                <a:ext cx="747705" cy="646331"/>
              </a:xfrm>
              <a:prstGeom prst="rect">
                <a:avLst/>
              </a:prstGeom>
              <a:blipFill>
                <a:blip r:embed="rId17"/>
                <a:stretch>
                  <a:fillRect l="-169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05F02E8-5C5B-C0DA-CDAD-240C548FFED5}"/>
              </a:ext>
            </a:extLst>
          </p:cNvPr>
          <p:cNvSpPr txBox="1"/>
          <p:nvPr/>
        </p:nvSpPr>
        <p:spPr>
          <a:xfrm>
            <a:off x="-12478" y="6467501"/>
            <a:ext cx="4353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Gaussian distances with adaptive bandwidth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9B8DFE-6735-49F8-E832-72FBA9031FD7}"/>
              </a:ext>
            </a:extLst>
          </p:cNvPr>
          <p:cNvSpPr txBox="1"/>
          <p:nvPr/>
        </p:nvSpPr>
        <p:spPr>
          <a:xfrm>
            <a:off x="7392979" y="5979154"/>
            <a:ext cx="21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T-student’s distances</a:t>
            </a:r>
          </a:p>
        </p:txBody>
      </p:sp>
    </p:spTree>
    <p:extLst>
      <p:ext uri="{BB962C8B-B14F-4D97-AF65-F5344CB8AC3E}">
        <p14:creationId xmlns:p14="http://schemas.microsoft.com/office/powerpoint/2010/main" val="1642743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A84431ED-8128-A842-F69F-622B22195457}"/>
              </a:ext>
            </a:extLst>
          </p:cNvPr>
          <p:cNvSpPr/>
          <p:nvPr/>
        </p:nvSpPr>
        <p:spPr>
          <a:xfrm>
            <a:off x="8288573" y="2347534"/>
            <a:ext cx="3144958" cy="2764683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78000">
                <a:schemeClr val="accent5">
                  <a:lumMod val="60000"/>
                  <a:lumOff val="40000"/>
                  <a:alpha val="65678"/>
                </a:schemeClr>
              </a:gs>
              <a:gs pos="100000">
                <a:srgbClr val="4472C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BA303D-0EB6-EBBD-FB35-2261A8EB5B22}"/>
              </a:ext>
            </a:extLst>
          </p:cNvPr>
          <p:cNvSpPr/>
          <p:nvPr/>
        </p:nvSpPr>
        <p:spPr>
          <a:xfrm>
            <a:off x="1081651" y="2609631"/>
            <a:ext cx="3144958" cy="255749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1000">
                <a:schemeClr val="accent5">
                  <a:lumMod val="60000"/>
                  <a:lumOff val="40000"/>
                </a:schemeClr>
              </a:gs>
              <a:gs pos="100000">
                <a:srgbClr val="4472C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A0597-B976-334A-800B-90166AA32B3B}"/>
              </a:ext>
            </a:extLst>
          </p:cNvPr>
          <p:cNvSpPr/>
          <p:nvPr/>
        </p:nvSpPr>
        <p:spPr>
          <a:xfrm>
            <a:off x="7403402" y="1738929"/>
            <a:ext cx="4747023" cy="4597384"/>
          </a:xfrm>
          <a:prstGeom prst="rect">
            <a:avLst/>
          </a:prstGeom>
          <a:solidFill>
            <a:srgbClr val="4472C4">
              <a:alpha val="21176"/>
            </a:srgbClr>
          </a:solidFill>
          <a:ln>
            <a:solidFill>
              <a:srgbClr val="2F528F">
                <a:alpha val="2588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37D573B-D967-CD49-893C-D587C12C4A81}"/>
              </a:ext>
            </a:extLst>
          </p:cNvPr>
          <p:cNvSpPr/>
          <p:nvPr/>
        </p:nvSpPr>
        <p:spPr>
          <a:xfrm>
            <a:off x="0" y="1615435"/>
            <a:ext cx="6223000" cy="5242566"/>
          </a:xfrm>
          <a:prstGeom prst="cube">
            <a:avLst/>
          </a:prstGeom>
          <a:solidFill>
            <a:srgbClr val="4472C4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2853165" y="2073849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664147" y="239330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5277788" y="459536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2528313" y="3676846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4302214" y="314454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3159849" y="4440394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466901" y="521688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4029968" y="617990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2503033" y="3976963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9C20BF-4A2F-7E4C-A22A-A4FAD060CA75}"/>
              </a:ext>
            </a:extLst>
          </p:cNvPr>
          <p:cNvSpPr txBox="1"/>
          <p:nvPr/>
        </p:nvSpPr>
        <p:spPr>
          <a:xfrm>
            <a:off x="1836383" y="1109562"/>
            <a:ext cx="342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dimension D the edges are </a:t>
            </a:r>
            <a:r>
              <a:rPr lang="en-US" b="1" dirty="0"/>
              <a:t>fixed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2805923" y="2392488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2841549" y="3230593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2900926" y="3924405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775243" y="3948156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988999" y="2724997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6B02EC-9531-3741-BCCF-8CC4D8594954}"/>
              </a:ext>
            </a:extLst>
          </p:cNvPr>
          <p:cNvSpPr/>
          <p:nvPr/>
        </p:nvSpPr>
        <p:spPr>
          <a:xfrm>
            <a:off x="2809717" y="4005306"/>
            <a:ext cx="368300" cy="444500"/>
          </a:xfrm>
          <a:custGeom>
            <a:avLst/>
            <a:gdLst>
              <a:gd name="connsiteX0" fmla="*/ 368300 w 368300"/>
              <a:gd name="connsiteY0" fmla="*/ 444500 h 444500"/>
              <a:gd name="connsiteX1" fmla="*/ 0 w 368300"/>
              <a:gd name="connsiteY1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8300" h="444500">
                <a:moveTo>
                  <a:pt x="368300" y="444500"/>
                </a:moveTo>
                <a:lnTo>
                  <a:pt x="0" y="0"/>
                </a:ln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6B666C-F197-0449-A353-7101BD4C44A5}"/>
              </a:ext>
            </a:extLst>
          </p:cNvPr>
          <p:cNvSpPr/>
          <p:nvPr/>
        </p:nvSpPr>
        <p:spPr>
          <a:xfrm>
            <a:off x="8714855" y="450873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9DA2AE0-63C3-A44F-B5DF-D557ADBE121B}"/>
              </a:ext>
            </a:extLst>
          </p:cNvPr>
          <p:cNvSpPr/>
          <p:nvPr/>
        </p:nvSpPr>
        <p:spPr>
          <a:xfrm>
            <a:off x="8399907" y="292306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A69D2-9749-3447-8128-4857719E97C9}"/>
              </a:ext>
            </a:extLst>
          </p:cNvPr>
          <p:cNvSpPr/>
          <p:nvPr/>
        </p:nvSpPr>
        <p:spPr>
          <a:xfrm>
            <a:off x="11004246" y="391827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DBB9E18-18E7-BC45-9236-36CAB2F6560B}"/>
              </a:ext>
            </a:extLst>
          </p:cNvPr>
          <p:cNvSpPr/>
          <p:nvPr/>
        </p:nvSpPr>
        <p:spPr>
          <a:xfrm>
            <a:off x="9698626" y="3589864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C86188-2C5E-2646-BC22-52B81ED6C085}"/>
              </a:ext>
            </a:extLst>
          </p:cNvPr>
          <p:cNvSpPr/>
          <p:nvPr/>
        </p:nvSpPr>
        <p:spPr>
          <a:xfrm>
            <a:off x="7760405" y="391101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597F061-7F4E-5143-BAF5-3C54F64B706F}"/>
              </a:ext>
            </a:extLst>
          </p:cNvPr>
          <p:cNvSpPr/>
          <p:nvPr/>
        </p:nvSpPr>
        <p:spPr>
          <a:xfrm>
            <a:off x="10934841" y="267958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21E82EE-BD1C-4A4E-B2C0-3E9D61D19FBD}"/>
              </a:ext>
            </a:extLst>
          </p:cNvPr>
          <p:cNvSpPr/>
          <p:nvPr/>
        </p:nvSpPr>
        <p:spPr>
          <a:xfrm>
            <a:off x="10184398" y="200232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9E05C9-A3EA-2944-AB04-F5D68DA697FC}"/>
              </a:ext>
            </a:extLst>
          </p:cNvPr>
          <p:cNvSpPr/>
          <p:nvPr/>
        </p:nvSpPr>
        <p:spPr>
          <a:xfrm>
            <a:off x="9636618" y="547778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6CE631-DAB6-0A4C-86AF-2E00EB2DC412}"/>
              </a:ext>
            </a:extLst>
          </p:cNvPr>
          <p:cNvSpPr txBox="1"/>
          <p:nvPr/>
        </p:nvSpPr>
        <p:spPr>
          <a:xfrm>
            <a:off x="7279594" y="979484"/>
            <a:ext cx="4994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dimension d&lt;&lt;D points must be arranged so that</a:t>
            </a:r>
          </a:p>
          <a:p>
            <a:r>
              <a:rPr lang="en-US" dirty="0"/>
              <a:t>the edges’ weights optimize a cost function 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C9986B2-6128-6B41-812B-151CDF5D74DA}"/>
              </a:ext>
            </a:extLst>
          </p:cNvPr>
          <p:cNvSpPr/>
          <p:nvPr/>
        </p:nvSpPr>
        <p:spPr>
          <a:xfrm>
            <a:off x="9029700" y="3873500"/>
            <a:ext cx="673100" cy="635000"/>
          </a:xfrm>
          <a:custGeom>
            <a:avLst/>
            <a:gdLst>
              <a:gd name="connsiteX0" fmla="*/ 673100 w 673100"/>
              <a:gd name="connsiteY0" fmla="*/ 0 h 635000"/>
              <a:gd name="connsiteX1" fmla="*/ 0 w 673100"/>
              <a:gd name="connsiteY1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3100" h="635000">
                <a:moveTo>
                  <a:pt x="673100" y="0"/>
                </a:moveTo>
                <a:lnTo>
                  <a:pt x="0" y="635000"/>
                </a:ln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09622626-C1AF-2F4F-89C9-10D1040AF601}"/>
              </a:ext>
            </a:extLst>
          </p:cNvPr>
          <p:cNvSpPr/>
          <p:nvPr/>
        </p:nvSpPr>
        <p:spPr>
          <a:xfrm>
            <a:off x="9893300" y="3924300"/>
            <a:ext cx="190652" cy="1536700"/>
          </a:xfrm>
          <a:custGeom>
            <a:avLst/>
            <a:gdLst>
              <a:gd name="connsiteX0" fmla="*/ 25400 w 190652"/>
              <a:gd name="connsiteY0" fmla="*/ 0 h 1536700"/>
              <a:gd name="connsiteX1" fmla="*/ 190500 w 190652"/>
              <a:gd name="connsiteY1" fmla="*/ 889000 h 1536700"/>
              <a:gd name="connsiteX2" fmla="*/ 0 w 190652"/>
              <a:gd name="connsiteY2" fmla="*/ 1536700 h 153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652" h="1536700">
                <a:moveTo>
                  <a:pt x="25400" y="0"/>
                </a:moveTo>
                <a:cubicBezTo>
                  <a:pt x="110066" y="316441"/>
                  <a:pt x="194733" y="632883"/>
                  <a:pt x="190500" y="889000"/>
                </a:cubicBezTo>
                <a:cubicBezTo>
                  <a:pt x="186267" y="1145117"/>
                  <a:pt x="93133" y="1340908"/>
                  <a:pt x="0" y="15367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7A35CB84-CDFE-864B-B8AE-585EB388C4EE}"/>
              </a:ext>
            </a:extLst>
          </p:cNvPr>
          <p:cNvSpPr/>
          <p:nvPr/>
        </p:nvSpPr>
        <p:spPr>
          <a:xfrm>
            <a:off x="9906000" y="2349500"/>
            <a:ext cx="420424" cy="1219200"/>
          </a:xfrm>
          <a:custGeom>
            <a:avLst/>
            <a:gdLst>
              <a:gd name="connsiteX0" fmla="*/ 0 w 420424"/>
              <a:gd name="connsiteY0" fmla="*/ 1219200 h 1219200"/>
              <a:gd name="connsiteX1" fmla="*/ 355600 w 420424"/>
              <a:gd name="connsiteY1" fmla="*/ 279400 h 1219200"/>
              <a:gd name="connsiteX2" fmla="*/ 419100 w 420424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0424" h="1219200">
                <a:moveTo>
                  <a:pt x="0" y="1219200"/>
                </a:moveTo>
                <a:cubicBezTo>
                  <a:pt x="142875" y="850900"/>
                  <a:pt x="285750" y="482600"/>
                  <a:pt x="355600" y="279400"/>
                </a:cubicBezTo>
                <a:cubicBezTo>
                  <a:pt x="425450" y="76200"/>
                  <a:pt x="422275" y="38100"/>
                  <a:pt x="419100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BE3A07B-1AD9-BD4E-A9CB-6DDF37121C21}"/>
              </a:ext>
            </a:extLst>
          </p:cNvPr>
          <p:cNvSpPr/>
          <p:nvPr/>
        </p:nvSpPr>
        <p:spPr>
          <a:xfrm>
            <a:off x="10045700" y="3721100"/>
            <a:ext cx="927100" cy="241300"/>
          </a:xfrm>
          <a:custGeom>
            <a:avLst/>
            <a:gdLst>
              <a:gd name="connsiteX0" fmla="*/ 0 w 927100"/>
              <a:gd name="connsiteY0" fmla="*/ 0 h 241300"/>
              <a:gd name="connsiteX1" fmla="*/ 546100 w 927100"/>
              <a:gd name="connsiteY1" fmla="*/ 63500 h 241300"/>
              <a:gd name="connsiteX2" fmla="*/ 927100 w 927100"/>
              <a:gd name="connsiteY2" fmla="*/ 241300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7100" h="241300">
                <a:moveTo>
                  <a:pt x="0" y="0"/>
                </a:moveTo>
                <a:cubicBezTo>
                  <a:pt x="195791" y="11641"/>
                  <a:pt x="391583" y="23283"/>
                  <a:pt x="546100" y="63500"/>
                </a:cubicBezTo>
                <a:cubicBezTo>
                  <a:pt x="700617" y="103717"/>
                  <a:pt x="813858" y="172508"/>
                  <a:pt x="927100" y="24130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949842E-8035-AC48-B02F-459B0A9010D0}"/>
              </a:ext>
            </a:extLst>
          </p:cNvPr>
          <p:cNvSpPr/>
          <p:nvPr/>
        </p:nvSpPr>
        <p:spPr>
          <a:xfrm>
            <a:off x="10020300" y="2844800"/>
            <a:ext cx="889000" cy="762000"/>
          </a:xfrm>
          <a:custGeom>
            <a:avLst/>
            <a:gdLst>
              <a:gd name="connsiteX0" fmla="*/ 0 w 889000"/>
              <a:gd name="connsiteY0" fmla="*/ 762000 h 762000"/>
              <a:gd name="connsiteX1" fmla="*/ 431800 w 889000"/>
              <a:gd name="connsiteY1" fmla="*/ 228600 h 762000"/>
              <a:gd name="connsiteX2" fmla="*/ 889000 w 889000"/>
              <a:gd name="connsiteY2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762000">
                <a:moveTo>
                  <a:pt x="0" y="762000"/>
                </a:moveTo>
                <a:cubicBezTo>
                  <a:pt x="141816" y="558800"/>
                  <a:pt x="283633" y="355600"/>
                  <a:pt x="431800" y="228600"/>
                </a:cubicBezTo>
                <a:cubicBezTo>
                  <a:pt x="579967" y="101600"/>
                  <a:pt x="734483" y="50800"/>
                  <a:pt x="88900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B45165CB-040B-C84B-B3BC-C99E4F90EB9F}"/>
              </a:ext>
            </a:extLst>
          </p:cNvPr>
          <p:cNvSpPr/>
          <p:nvPr/>
        </p:nvSpPr>
        <p:spPr>
          <a:xfrm>
            <a:off x="8750300" y="3079478"/>
            <a:ext cx="965200" cy="501922"/>
          </a:xfrm>
          <a:custGeom>
            <a:avLst/>
            <a:gdLst>
              <a:gd name="connsiteX0" fmla="*/ 965200 w 965200"/>
              <a:gd name="connsiteY0" fmla="*/ 501922 h 501922"/>
              <a:gd name="connsiteX1" fmla="*/ 635000 w 965200"/>
              <a:gd name="connsiteY1" fmla="*/ 57422 h 501922"/>
              <a:gd name="connsiteX2" fmla="*/ 0 w 965200"/>
              <a:gd name="connsiteY2" fmla="*/ 19322 h 50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5200" h="501922">
                <a:moveTo>
                  <a:pt x="965200" y="501922"/>
                </a:moveTo>
                <a:cubicBezTo>
                  <a:pt x="880533" y="319888"/>
                  <a:pt x="795867" y="137855"/>
                  <a:pt x="635000" y="57422"/>
                </a:cubicBezTo>
                <a:cubicBezTo>
                  <a:pt x="474133" y="-23011"/>
                  <a:pt x="237066" y="-1845"/>
                  <a:pt x="0" y="1932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8F82B03-914B-C94F-B12F-E1EABA62E460}"/>
              </a:ext>
            </a:extLst>
          </p:cNvPr>
          <p:cNvSpPr/>
          <p:nvPr/>
        </p:nvSpPr>
        <p:spPr>
          <a:xfrm>
            <a:off x="8115300" y="3697881"/>
            <a:ext cx="1549400" cy="264519"/>
          </a:xfrm>
          <a:custGeom>
            <a:avLst/>
            <a:gdLst>
              <a:gd name="connsiteX0" fmla="*/ 1549400 w 1549400"/>
              <a:gd name="connsiteY0" fmla="*/ 23219 h 264519"/>
              <a:gd name="connsiteX1" fmla="*/ 711200 w 1549400"/>
              <a:gd name="connsiteY1" fmla="*/ 23219 h 264519"/>
              <a:gd name="connsiteX2" fmla="*/ 0 w 1549400"/>
              <a:gd name="connsiteY2" fmla="*/ 264519 h 264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264519">
                <a:moveTo>
                  <a:pt x="1549400" y="23219"/>
                </a:moveTo>
                <a:cubicBezTo>
                  <a:pt x="1259416" y="3110"/>
                  <a:pt x="969433" y="-16998"/>
                  <a:pt x="711200" y="23219"/>
                </a:cubicBezTo>
                <a:cubicBezTo>
                  <a:pt x="452967" y="63436"/>
                  <a:pt x="226483" y="163977"/>
                  <a:pt x="0" y="2645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C1061622-84D0-D64D-9D16-1A3CD8FB88C8}"/>
              </a:ext>
            </a:extLst>
          </p:cNvPr>
          <p:cNvSpPr/>
          <p:nvPr/>
        </p:nvSpPr>
        <p:spPr>
          <a:xfrm>
            <a:off x="5602640" y="4011046"/>
            <a:ext cx="1800762" cy="194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9BC942C-B536-764B-919F-91EC06E6D9E0}"/>
                  </a:ext>
                </a:extLst>
              </p:cNvPr>
              <p:cNvSpPr txBox="1"/>
              <p:nvPr/>
            </p:nvSpPr>
            <p:spPr>
              <a:xfrm>
                <a:off x="2056639" y="2996095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9BC942C-B536-764B-919F-91EC06E6D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639" y="2996095"/>
                <a:ext cx="793422" cy="707886"/>
              </a:xfrm>
              <a:prstGeom prst="rect">
                <a:avLst/>
              </a:prstGeom>
              <a:blipFill>
                <a:blip r:embed="rId2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81FA5EB-06E7-104D-A84E-A7232054974B}"/>
                  </a:ext>
                </a:extLst>
              </p:cNvPr>
              <p:cNvSpPr txBox="1"/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81FA5EB-06E7-104D-A84E-A72320549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A29D43-EE2F-F744-8B6B-06AF83D7F50A}"/>
                  </a:ext>
                </a:extLst>
              </p:cNvPr>
              <p:cNvSpPr txBox="1"/>
              <p:nvPr/>
            </p:nvSpPr>
            <p:spPr>
              <a:xfrm>
                <a:off x="664147" y="1828982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A29D43-EE2F-F744-8B6B-06AF83D7F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47" y="1828982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B20554-FBF4-584D-A5F1-1E38E85AEC30}"/>
                  </a:ext>
                </a:extLst>
              </p:cNvPr>
              <p:cNvSpPr txBox="1"/>
              <p:nvPr/>
            </p:nvSpPr>
            <p:spPr>
              <a:xfrm>
                <a:off x="3095239" y="1581780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B20554-FBF4-584D-A5F1-1E38E85AE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239" y="1581780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EDF174-C86F-D246-B645-5A1244ED593B}"/>
                  </a:ext>
                </a:extLst>
              </p:cNvPr>
              <p:cNvSpPr txBox="1"/>
              <p:nvPr/>
            </p:nvSpPr>
            <p:spPr>
              <a:xfrm>
                <a:off x="4248831" y="328605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EDF174-C86F-D246-B645-5A1244ED5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1" y="3286057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1F74A7-3F92-5446-B634-1A614D29A93A}"/>
                  </a:ext>
                </a:extLst>
              </p:cNvPr>
              <p:cNvSpPr txBox="1"/>
              <p:nvPr/>
            </p:nvSpPr>
            <p:spPr>
              <a:xfrm>
                <a:off x="5531544" y="4344058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1F74A7-3F92-5446-B634-1A614D29A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544" y="4344058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9D3729-B5EF-BB4C-A9E6-73D9C21E2FD5}"/>
                  </a:ext>
                </a:extLst>
              </p:cNvPr>
              <p:cNvSpPr txBox="1"/>
              <p:nvPr/>
            </p:nvSpPr>
            <p:spPr>
              <a:xfrm>
                <a:off x="3361816" y="4416482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9D3729-B5EF-BB4C-A9E6-73D9C21E2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816" y="4416482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F61114-4DB8-7743-B2F1-975D7F37B23E}"/>
                  </a:ext>
                </a:extLst>
              </p:cNvPr>
              <p:cNvSpPr txBox="1"/>
              <p:nvPr/>
            </p:nvSpPr>
            <p:spPr>
              <a:xfrm>
                <a:off x="4313094" y="585887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F61114-4DB8-7743-B2F1-975D7F37B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094" y="5858876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8DEF18-0BF8-244C-BADB-8719E2742B01}"/>
                  </a:ext>
                </a:extLst>
              </p:cNvPr>
              <p:cNvSpPr txBox="1"/>
              <p:nvPr/>
            </p:nvSpPr>
            <p:spPr>
              <a:xfrm>
                <a:off x="9926651" y="3574016"/>
                <a:ext cx="7369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8DEF18-0BF8-244C-BADB-8719E2742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651" y="3574016"/>
                <a:ext cx="736997" cy="646331"/>
              </a:xfrm>
              <a:prstGeom prst="rect">
                <a:avLst/>
              </a:prstGeom>
              <a:blipFill>
                <a:blip r:embed="rId10"/>
                <a:stretch>
                  <a:fillRect l="-169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25382D-DC71-9442-9689-376368B05446}"/>
                  </a:ext>
                </a:extLst>
              </p:cNvPr>
              <p:cNvSpPr txBox="1"/>
              <p:nvPr/>
            </p:nvSpPr>
            <p:spPr>
              <a:xfrm>
                <a:off x="8292703" y="4684119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25382D-DC71-9442-9689-376368B05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703" y="4684119"/>
                <a:ext cx="747705" cy="646331"/>
              </a:xfrm>
              <a:prstGeom prst="rect">
                <a:avLst/>
              </a:prstGeom>
              <a:blipFill>
                <a:blip r:embed="rId11"/>
                <a:stretch>
                  <a:fillRect l="-166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43DE08-B115-BF43-82EA-1E52F81E98E3}"/>
                  </a:ext>
                </a:extLst>
              </p:cNvPr>
              <p:cNvSpPr txBox="1"/>
              <p:nvPr/>
            </p:nvSpPr>
            <p:spPr>
              <a:xfrm>
                <a:off x="7503605" y="3207930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43DE08-B115-BF43-82EA-1E52F81E9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605" y="3207930"/>
                <a:ext cx="747705" cy="646331"/>
              </a:xfrm>
              <a:prstGeom prst="rect">
                <a:avLst/>
              </a:prstGeom>
              <a:blipFill>
                <a:blip r:embed="rId12"/>
                <a:stretch>
                  <a:fillRect l="-166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97B9B83-297B-1A46-AC75-FD5DD2C0A8C0}"/>
                  </a:ext>
                </a:extLst>
              </p:cNvPr>
              <p:cNvSpPr txBox="1"/>
              <p:nvPr/>
            </p:nvSpPr>
            <p:spPr>
              <a:xfrm>
                <a:off x="8425402" y="2273932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97B9B83-297B-1A46-AC75-FD5DD2C0A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402" y="2273932"/>
                <a:ext cx="747705" cy="646331"/>
              </a:xfrm>
              <a:prstGeom prst="rect">
                <a:avLst/>
              </a:prstGeom>
              <a:blipFill>
                <a:blip r:embed="rId13"/>
                <a:stretch>
                  <a:fillRect l="-166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014EA3-D31D-DE45-9BA2-0FDF6EE10C18}"/>
                  </a:ext>
                </a:extLst>
              </p:cNvPr>
              <p:cNvSpPr txBox="1"/>
              <p:nvPr/>
            </p:nvSpPr>
            <p:spPr>
              <a:xfrm>
                <a:off x="10447549" y="1687032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014EA3-D31D-DE45-9BA2-0FDF6EE10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549" y="1687032"/>
                <a:ext cx="747705" cy="646331"/>
              </a:xfrm>
              <a:prstGeom prst="rect">
                <a:avLst/>
              </a:prstGeom>
              <a:blipFill>
                <a:blip r:embed="rId14"/>
                <a:stretch>
                  <a:fillRect l="-166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A7AA1B-E296-4E48-A9C8-DF3480BB9898}"/>
                  </a:ext>
                </a:extLst>
              </p:cNvPr>
              <p:cNvSpPr txBox="1"/>
              <p:nvPr/>
            </p:nvSpPr>
            <p:spPr>
              <a:xfrm>
                <a:off x="11218431" y="2433146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A7AA1B-E296-4E48-A9C8-DF3480BB9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8431" y="2433146"/>
                <a:ext cx="747705" cy="646331"/>
              </a:xfrm>
              <a:prstGeom prst="rect">
                <a:avLst/>
              </a:prstGeom>
              <a:blipFill>
                <a:blip r:embed="rId15"/>
                <a:stretch>
                  <a:fillRect l="-166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4BAE7B-09C5-ED41-9E72-6E3787EE8BD8}"/>
                  </a:ext>
                </a:extLst>
              </p:cNvPr>
              <p:cNvSpPr txBox="1"/>
              <p:nvPr/>
            </p:nvSpPr>
            <p:spPr>
              <a:xfrm>
                <a:off x="11286646" y="3557013"/>
                <a:ext cx="7279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4BAE7B-09C5-ED41-9E72-6E3787EE8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6646" y="3557013"/>
                <a:ext cx="727956" cy="646331"/>
              </a:xfrm>
              <a:prstGeom prst="rect">
                <a:avLst/>
              </a:prstGeom>
              <a:blipFill>
                <a:blip r:embed="rId16"/>
                <a:stretch>
                  <a:fillRect l="-1695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A8582FE-ADD4-5C46-B739-73B7C1F9C036}"/>
                  </a:ext>
                </a:extLst>
              </p:cNvPr>
              <p:cNvSpPr txBox="1"/>
              <p:nvPr/>
            </p:nvSpPr>
            <p:spPr>
              <a:xfrm>
                <a:off x="9799369" y="5495790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A8582FE-ADD4-5C46-B739-73B7C1F9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369" y="5495790"/>
                <a:ext cx="747705" cy="646331"/>
              </a:xfrm>
              <a:prstGeom prst="rect">
                <a:avLst/>
              </a:prstGeom>
              <a:blipFill>
                <a:blip r:embed="rId17"/>
                <a:stretch>
                  <a:fillRect l="-166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05F02E8-5C5B-C0DA-CDAD-240C548FFED5}"/>
              </a:ext>
            </a:extLst>
          </p:cNvPr>
          <p:cNvSpPr txBox="1"/>
          <p:nvPr/>
        </p:nvSpPr>
        <p:spPr>
          <a:xfrm>
            <a:off x="-9450" y="6533846"/>
            <a:ext cx="5024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 distances w/ adaptive bandwidth – light tails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9B8DFE-6735-49F8-E832-72FBA9031FD7}"/>
              </a:ext>
            </a:extLst>
          </p:cNvPr>
          <p:cNvSpPr txBox="1"/>
          <p:nvPr/>
        </p:nvSpPr>
        <p:spPr>
          <a:xfrm>
            <a:off x="7392979" y="5979154"/>
            <a:ext cx="436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T-student’s distances (degree 1) – heavy tails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FF83D3-4BD3-9113-18B6-F448DD3372A9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190027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282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Graph-based approaches: </a:t>
            </a:r>
            <a:r>
              <a:rPr lang="en-US" sz="4400" dirty="0" err="1"/>
              <a:t>tSNE</a:t>
            </a:r>
            <a:endParaRPr lang="en-US" sz="44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B8FC37-AA9E-FF4F-954C-6F94989CAE2B}"/>
              </a:ext>
            </a:extLst>
          </p:cNvPr>
          <p:cNvGrpSpPr/>
          <p:nvPr/>
        </p:nvGrpSpPr>
        <p:grpSpPr>
          <a:xfrm>
            <a:off x="442913" y="1083074"/>
            <a:ext cx="3048000" cy="2740665"/>
            <a:chOff x="0" y="1615435"/>
            <a:chExt cx="6223000" cy="5242566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37D573B-D967-CD49-893C-D587C12C4A81}"/>
                </a:ext>
              </a:extLst>
            </p:cNvPr>
            <p:cNvSpPr/>
            <p:nvPr/>
          </p:nvSpPr>
          <p:spPr>
            <a:xfrm>
              <a:off x="0" y="1615435"/>
              <a:ext cx="6223000" cy="5242566"/>
            </a:xfrm>
            <a:prstGeom prst="cube">
              <a:avLst/>
            </a:prstGeom>
            <a:solidFill>
              <a:srgbClr val="4472C4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26F5798-D680-0B4D-A4EB-3A9F60E5CF5C}"/>
                </a:ext>
              </a:extLst>
            </p:cNvPr>
            <p:cNvSpPr/>
            <p:nvPr/>
          </p:nvSpPr>
          <p:spPr>
            <a:xfrm>
              <a:off x="2853165" y="2073849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C73723-DA14-CD47-A27A-8E9265BAFC5B}"/>
                </a:ext>
              </a:extLst>
            </p:cNvPr>
            <p:cNvSpPr/>
            <p:nvPr/>
          </p:nvSpPr>
          <p:spPr>
            <a:xfrm>
              <a:off x="664147" y="239330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07E0FB-406A-C046-92C3-5C5BD7E12F9E}"/>
                </a:ext>
              </a:extLst>
            </p:cNvPr>
            <p:cNvSpPr/>
            <p:nvPr/>
          </p:nvSpPr>
          <p:spPr>
            <a:xfrm>
              <a:off x="5277788" y="459536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20BA3D-C205-7D44-A9C8-1935FBB9576E}"/>
                </a:ext>
              </a:extLst>
            </p:cNvPr>
            <p:cNvSpPr/>
            <p:nvPr/>
          </p:nvSpPr>
          <p:spPr>
            <a:xfrm>
              <a:off x="2528313" y="3676846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83B0ED-7348-3D4C-813E-D4134B6E9E5D}"/>
                </a:ext>
              </a:extLst>
            </p:cNvPr>
            <p:cNvSpPr/>
            <p:nvPr/>
          </p:nvSpPr>
          <p:spPr>
            <a:xfrm>
              <a:off x="4302214" y="3144540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F4DFDC-F667-1048-962F-6D31629C22BA}"/>
                </a:ext>
              </a:extLst>
            </p:cNvPr>
            <p:cNvSpPr/>
            <p:nvPr/>
          </p:nvSpPr>
          <p:spPr>
            <a:xfrm>
              <a:off x="3159849" y="4440394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F5070-676A-8041-A5A4-9B7C22D9AADA}"/>
                </a:ext>
              </a:extLst>
            </p:cNvPr>
            <p:cNvSpPr/>
            <p:nvPr/>
          </p:nvSpPr>
          <p:spPr>
            <a:xfrm>
              <a:off x="466901" y="52168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CA35052-1976-FA4E-9F91-31A0B0E727C4}"/>
                </a:ext>
              </a:extLst>
            </p:cNvPr>
            <p:cNvSpPr/>
            <p:nvPr/>
          </p:nvSpPr>
          <p:spPr>
            <a:xfrm>
              <a:off x="4029968" y="617990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4F5EBE1-6894-3740-98B1-C4E158C40B48}"/>
                </a:ext>
              </a:extLst>
            </p:cNvPr>
            <p:cNvSpPr/>
            <p:nvPr/>
          </p:nvSpPr>
          <p:spPr>
            <a:xfrm>
              <a:off x="2503033" y="3976963"/>
              <a:ext cx="1510726" cy="2235856"/>
            </a:xfrm>
            <a:custGeom>
              <a:avLst/>
              <a:gdLst>
                <a:gd name="connsiteX0" fmla="*/ 124378 w 1510726"/>
                <a:gd name="connsiteY0" fmla="*/ 0 h 2235856"/>
                <a:gd name="connsiteX1" fmla="*/ 136176 w 1510726"/>
                <a:gd name="connsiteY1" fmla="*/ 1109079 h 2235856"/>
                <a:gd name="connsiteX2" fmla="*/ 1510726 w 1510726"/>
                <a:gd name="connsiteY2" fmla="*/ 2235856 h 223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0726" h="2235856">
                  <a:moveTo>
                    <a:pt x="124378" y="0"/>
                  </a:moveTo>
                  <a:cubicBezTo>
                    <a:pt x="14748" y="368218"/>
                    <a:pt x="-94882" y="736436"/>
                    <a:pt x="136176" y="1109079"/>
                  </a:cubicBezTo>
                  <a:cubicBezTo>
                    <a:pt x="367234" y="1481722"/>
                    <a:pt x="938980" y="1858789"/>
                    <a:pt x="1510726" y="2235856"/>
                  </a:cubicBezTo>
                </a:path>
              </a:pathLst>
            </a:custGeom>
            <a:noFill/>
            <a:ln w="12700"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4072AC0-C337-6840-BDA8-2A110C3A2BAB}"/>
                </a:ext>
              </a:extLst>
            </p:cNvPr>
            <p:cNvSpPr/>
            <p:nvPr/>
          </p:nvSpPr>
          <p:spPr>
            <a:xfrm>
              <a:off x="2805923" y="2392488"/>
              <a:ext cx="315889" cy="1270660"/>
            </a:xfrm>
            <a:custGeom>
              <a:avLst/>
              <a:gdLst>
                <a:gd name="connsiteX0" fmla="*/ 261258 w 315889"/>
                <a:gd name="connsiteY0" fmla="*/ 0 h 1270660"/>
                <a:gd name="connsiteX1" fmla="*/ 296884 w 315889"/>
                <a:gd name="connsiteY1" fmla="*/ 641268 h 1270660"/>
                <a:gd name="connsiteX2" fmla="*/ 0 w 315889"/>
                <a:gd name="connsiteY2" fmla="*/ 1270660 h 12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889" h="1270660">
                  <a:moveTo>
                    <a:pt x="261258" y="0"/>
                  </a:moveTo>
                  <a:cubicBezTo>
                    <a:pt x="300842" y="214745"/>
                    <a:pt x="340427" y="429491"/>
                    <a:pt x="296884" y="641268"/>
                  </a:cubicBezTo>
                  <a:cubicBezTo>
                    <a:pt x="253341" y="853045"/>
                    <a:pt x="13855" y="1227117"/>
                    <a:pt x="0" y="127066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3481BC-851D-6E43-AF62-EC606814A20C}"/>
                </a:ext>
              </a:extLst>
            </p:cNvPr>
            <p:cNvSpPr/>
            <p:nvPr/>
          </p:nvSpPr>
          <p:spPr>
            <a:xfrm>
              <a:off x="2841549" y="3230593"/>
              <a:ext cx="1425039" cy="420680"/>
            </a:xfrm>
            <a:custGeom>
              <a:avLst/>
              <a:gdLst>
                <a:gd name="connsiteX0" fmla="*/ 1425039 w 1425039"/>
                <a:gd name="connsiteY0" fmla="*/ 28794 h 420680"/>
                <a:gd name="connsiteX1" fmla="*/ 760021 w 1425039"/>
                <a:gd name="connsiteY1" fmla="*/ 40669 h 420680"/>
                <a:gd name="connsiteX2" fmla="*/ 0 w 1425039"/>
                <a:gd name="connsiteY2" fmla="*/ 420680 h 42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5039" h="420680">
                  <a:moveTo>
                    <a:pt x="1425039" y="28794"/>
                  </a:moveTo>
                  <a:cubicBezTo>
                    <a:pt x="1211283" y="2074"/>
                    <a:pt x="997527" y="-24645"/>
                    <a:pt x="760021" y="40669"/>
                  </a:cubicBezTo>
                  <a:cubicBezTo>
                    <a:pt x="522515" y="105983"/>
                    <a:pt x="261257" y="263331"/>
                    <a:pt x="0" y="42068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67D7A5E-1DA8-9340-A32D-8578A1C43B20}"/>
                </a:ext>
              </a:extLst>
            </p:cNvPr>
            <p:cNvSpPr/>
            <p:nvPr/>
          </p:nvSpPr>
          <p:spPr>
            <a:xfrm>
              <a:off x="2900926" y="3924405"/>
              <a:ext cx="2363190" cy="819398"/>
            </a:xfrm>
            <a:custGeom>
              <a:avLst/>
              <a:gdLst>
                <a:gd name="connsiteX0" fmla="*/ 2363190 w 2363190"/>
                <a:gd name="connsiteY0" fmla="*/ 819398 h 819398"/>
                <a:gd name="connsiteX1" fmla="*/ 1092530 w 2363190"/>
                <a:gd name="connsiteY1" fmla="*/ 570016 h 819398"/>
                <a:gd name="connsiteX2" fmla="*/ 0 w 2363190"/>
                <a:gd name="connsiteY2" fmla="*/ 0 h 8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190" h="819398">
                  <a:moveTo>
                    <a:pt x="2363190" y="819398"/>
                  </a:moveTo>
                  <a:cubicBezTo>
                    <a:pt x="1924792" y="762990"/>
                    <a:pt x="1486395" y="706582"/>
                    <a:pt x="1092530" y="570016"/>
                  </a:cubicBezTo>
                  <a:cubicBezTo>
                    <a:pt x="698665" y="433450"/>
                    <a:pt x="349332" y="216725"/>
                    <a:pt x="0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EB0D46C-A004-FD4A-B228-FFD64C72CED0}"/>
                </a:ext>
              </a:extLst>
            </p:cNvPr>
            <p:cNvSpPr/>
            <p:nvPr/>
          </p:nvSpPr>
          <p:spPr>
            <a:xfrm>
              <a:off x="775243" y="3948156"/>
              <a:ext cx="1698171" cy="1294410"/>
            </a:xfrm>
            <a:custGeom>
              <a:avLst/>
              <a:gdLst>
                <a:gd name="connsiteX0" fmla="*/ 0 w 1698171"/>
                <a:gd name="connsiteY0" fmla="*/ 1294410 h 1294410"/>
                <a:gd name="connsiteX1" fmla="*/ 1698171 w 1698171"/>
                <a:gd name="connsiteY1" fmla="*/ 0 h 129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171" h="1294410">
                  <a:moveTo>
                    <a:pt x="0" y="1294410"/>
                  </a:moveTo>
                  <a:lnTo>
                    <a:pt x="1698171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5B6A09B-FB39-AB4B-A227-737689707FF8}"/>
                </a:ext>
              </a:extLst>
            </p:cNvPr>
            <p:cNvSpPr/>
            <p:nvPr/>
          </p:nvSpPr>
          <p:spPr>
            <a:xfrm>
              <a:off x="988999" y="2724997"/>
              <a:ext cx="1520041" cy="1021278"/>
            </a:xfrm>
            <a:custGeom>
              <a:avLst/>
              <a:gdLst>
                <a:gd name="connsiteX0" fmla="*/ 0 w 1520041"/>
                <a:gd name="connsiteY0" fmla="*/ 0 h 1021278"/>
                <a:gd name="connsiteX1" fmla="*/ 558140 w 1520041"/>
                <a:gd name="connsiteY1" fmla="*/ 665019 h 1021278"/>
                <a:gd name="connsiteX2" fmla="*/ 1520041 w 1520041"/>
                <a:gd name="connsiteY2" fmla="*/ 1021278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0041" h="1021278">
                  <a:moveTo>
                    <a:pt x="0" y="0"/>
                  </a:moveTo>
                  <a:cubicBezTo>
                    <a:pt x="152400" y="247403"/>
                    <a:pt x="304800" y="494806"/>
                    <a:pt x="558140" y="665019"/>
                  </a:cubicBezTo>
                  <a:cubicBezTo>
                    <a:pt x="811480" y="835232"/>
                    <a:pt x="1165760" y="928255"/>
                    <a:pt x="1520041" y="102127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6B02EC-9531-3741-BCCF-8CC4D8594954}"/>
                </a:ext>
              </a:extLst>
            </p:cNvPr>
            <p:cNvSpPr/>
            <p:nvPr/>
          </p:nvSpPr>
          <p:spPr>
            <a:xfrm>
              <a:off x="2809717" y="4005306"/>
              <a:ext cx="368300" cy="444500"/>
            </a:xfrm>
            <a:custGeom>
              <a:avLst/>
              <a:gdLst>
                <a:gd name="connsiteX0" fmla="*/ 368300 w 368300"/>
                <a:gd name="connsiteY0" fmla="*/ 444500 h 444500"/>
                <a:gd name="connsiteX1" fmla="*/ 0 w 368300"/>
                <a:gd name="connsiteY1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300" h="444500">
                  <a:moveTo>
                    <a:pt x="368300" y="444500"/>
                  </a:moveTo>
                  <a:lnTo>
                    <a:pt x="0" y="0"/>
                  </a:ln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5963B-826E-D643-8265-23D85181EADF}"/>
              </a:ext>
            </a:extLst>
          </p:cNvPr>
          <p:cNvGrpSpPr/>
          <p:nvPr/>
        </p:nvGrpSpPr>
        <p:grpSpPr>
          <a:xfrm>
            <a:off x="442913" y="3925560"/>
            <a:ext cx="3048000" cy="2932440"/>
            <a:chOff x="7403402" y="1738929"/>
            <a:chExt cx="4747023" cy="4597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8A0597-B976-334A-800B-90166AA32B3B}"/>
                </a:ext>
              </a:extLst>
            </p:cNvPr>
            <p:cNvSpPr/>
            <p:nvPr/>
          </p:nvSpPr>
          <p:spPr>
            <a:xfrm>
              <a:off x="7403402" y="1738929"/>
              <a:ext cx="4747023" cy="4597384"/>
            </a:xfrm>
            <a:prstGeom prst="rect">
              <a:avLst/>
            </a:prstGeom>
            <a:solidFill>
              <a:srgbClr val="4472C4">
                <a:alpha val="21176"/>
              </a:srgbClr>
            </a:solidFill>
            <a:ln>
              <a:solidFill>
                <a:srgbClr val="2F528F">
                  <a:alpha val="2588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6B666C-F197-0449-A353-7101BD4C44A5}"/>
                </a:ext>
              </a:extLst>
            </p:cNvPr>
            <p:cNvSpPr/>
            <p:nvPr/>
          </p:nvSpPr>
          <p:spPr>
            <a:xfrm>
              <a:off x="8714855" y="450873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A2AE0-63C3-A44F-B5DF-D557ADBE121B}"/>
                </a:ext>
              </a:extLst>
            </p:cNvPr>
            <p:cNvSpPr/>
            <p:nvPr/>
          </p:nvSpPr>
          <p:spPr>
            <a:xfrm>
              <a:off x="8399907" y="292306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BA69D2-9749-3447-8128-4857719E97C9}"/>
                </a:ext>
              </a:extLst>
            </p:cNvPr>
            <p:cNvSpPr/>
            <p:nvPr/>
          </p:nvSpPr>
          <p:spPr>
            <a:xfrm>
              <a:off x="11004246" y="391827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BB9E18-18E7-BC45-9236-36CAB2F6560B}"/>
                </a:ext>
              </a:extLst>
            </p:cNvPr>
            <p:cNvSpPr/>
            <p:nvPr/>
          </p:nvSpPr>
          <p:spPr>
            <a:xfrm>
              <a:off x="9698626" y="3589864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DC86188-2C5E-2646-BC22-52B81ED6C085}"/>
                </a:ext>
              </a:extLst>
            </p:cNvPr>
            <p:cNvSpPr/>
            <p:nvPr/>
          </p:nvSpPr>
          <p:spPr>
            <a:xfrm>
              <a:off x="7760405" y="3911012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97F061-7F4E-5143-BAF5-3C54F64B706F}"/>
                </a:ext>
              </a:extLst>
            </p:cNvPr>
            <p:cNvSpPr/>
            <p:nvPr/>
          </p:nvSpPr>
          <p:spPr>
            <a:xfrm>
              <a:off x="10934841" y="2679585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1E82EE-BD1C-4A4E-B2C0-3E9D61D19FBD}"/>
                </a:ext>
              </a:extLst>
            </p:cNvPr>
            <p:cNvSpPr/>
            <p:nvPr/>
          </p:nvSpPr>
          <p:spPr>
            <a:xfrm>
              <a:off x="10184398" y="200232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9E05C9-A3EA-2944-AB04-F5D68DA697FC}"/>
                </a:ext>
              </a:extLst>
            </p:cNvPr>
            <p:cNvSpPr/>
            <p:nvPr/>
          </p:nvSpPr>
          <p:spPr>
            <a:xfrm>
              <a:off x="9636618" y="54777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C9986B2-6128-6B41-812B-151CDF5D74DA}"/>
                </a:ext>
              </a:extLst>
            </p:cNvPr>
            <p:cNvSpPr/>
            <p:nvPr/>
          </p:nvSpPr>
          <p:spPr>
            <a:xfrm>
              <a:off x="9029700" y="3873500"/>
              <a:ext cx="673100" cy="635000"/>
            </a:xfrm>
            <a:custGeom>
              <a:avLst/>
              <a:gdLst>
                <a:gd name="connsiteX0" fmla="*/ 673100 w 673100"/>
                <a:gd name="connsiteY0" fmla="*/ 0 h 635000"/>
                <a:gd name="connsiteX1" fmla="*/ 0 w 6731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100" h="635000">
                  <a:moveTo>
                    <a:pt x="673100" y="0"/>
                  </a:moveTo>
                  <a:lnTo>
                    <a:pt x="0" y="6350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9622626-C1AF-2F4F-89C9-10D1040AF601}"/>
                </a:ext>
              </a:extLst>
            </p:cNvPr>
            <p:cNvSpPr/>
            <p:nvPr/>
          </p:nvSpPr>
          <p:spPr>
            <a:xfrm>
              <a:off x="9893300" y="3924300"/>
              <a:ext cx="190652" cy="1536700"/>
            </a:xfrm>
            <a:custGeom>
              <a:avLst/>
              <a:gdLst>
                <a:gd name="connsiteX0" fmla="*/ 25400 w 190652"/>
                <a:gd name="connsiteY0" fmla="*/ 0 h 1536700"/>
                <a:gd name="connsiteX1" fmla="*/ 190500 w 190652"/>
                <a:gd name="connsiteY1" fmla="*/ 889000 h 1536700"/>
                <a:gd name="connsiteX2" fmla="*/ 0 w 190652"/>
                <a:gd name="connsiteY2" fmla="*/ 153670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52" h="1536700">
                  <a:moveTo>
                    <a:pt x="25400" y="0"/>
                  </a:moveTo>
                  <a:cubicBezTo>
                    <a:pt x="110066" y="316441"/>
                    <a:pt x="194733" y="632883"/>
                    <a:pt x="190500" y="889000"/>
                  </a:cubicBezTo>
                  <a:cubicBezTo>
                    <a:pt x="186267" y="1145117"/>
                    <a:pt x="93133" y="1340908"/>
                    <a:pt x="0" y="1536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A35CB84-CDFE-864B-B8AE-585EB388C4EE}"/>
                </a:ext>
              </a:extLst>
            </p:cNvPr>
            <p:cNvSpPr/>
            <p:nvPr/>
          </p:nvSpPr>
          <p:spPr>
            <a:xfrm>
              <a:off x="9906000" y="2349500"/>
              <a:ext cx="420424" cy="1219200"/>
            </a:xfrm>
            <a:custGeom>
              <a:avLst/>
              <a:gdLst>
                <a:gd name="connsiteX0" fmla="*/ 0 w 420424"/>
                <a:gd name="connsiteY0" fmla="*/ 1219200 h 1219200"/>
                <a:gd name="connsiteX1" fmla="*/ 355600 w 420424"/>
                <a:gd name="connsiteY1" fmla="*/ 279400 h 1219200"/>
                <a:gd name="connsiteX2" fmla="*/ 419100 w 420424"/>
                <a:gd name="connsiteY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424" h="1219200">
                  <a:moveTo>
                    <a:pt x="0" y="1219200"/>
                  </a:moveTo>
                  <a:cubicBezTo>
                    <a:pt x="142875" y="850900"/>
                    <a:pt x="285750" y="482600"/>
                    <a:pt x="355600" y="279400"/>
                  </a:cubicBezTo>
                  <a:cubicBezTo>
                    <a:pt x="425450" y="76200"/>
                    <a:pt x="422275" y="38100"/>
                    <a:pt x="41910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BE3A07B-1AD9-BD4E-A9CB-6DDF37121C21}"/>
                </a:ext>
              </a:extLst>
            </p:cNvPr>
            <p:cNvSpPr/>
            <p:nvPr/>
          </p:nvSpPr>
          <p:spPr>
            <a:xfrm>
              <a:off x="10045700" y="3721100"/>
              <a:ext cx="927100" cy="241300"/>
            </a:xfrm>
            <a:custGeom>
              <a:avLst/>
              <a:gdLst>
                <a:gd name="connsiteX0" fmla="*/ 0 w 927100"/>
                <a:gd name="connsiteY0" fmla="*/ 0 h 241300"/>
                <a:gd name="connsiteX1" fmla="*/ 546100 w 927100"/>
                <a:gd name="connsiteY1" fmla="*/ 63500 h 241300"/>
                <a:gd name="connsiteX2" fmla="*/ 927100 w 927100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241300">
                  <a:moveTo>
                    <a:pt x="0" y="0"/>
                  </a:moveTo>
                  <a:cubicBezTo>
                    <a:pt x="195791" y="11641"/>
                    <a:pt x="391583" y="23283"/>
                    <a:pt x="546100" y="63500"/>
                  </a:cubicBezTo>
                  <a:cubicBezTo>
                    <a:pt x="700617" y="103717"/>
                    <a:pt x="813858" y="172508"/>
                    <a:pt x="927100" y="241300"/>
                  </a:cubicBez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949842E-8035-AC48-B02F-459B0A9010D0}"/>
                </a:ext>
              </a:extLst>
            </p:cNvPr>
            <p:cNvSpPr/>
            <p:nvPr/>
          </p:nvSpPr>
          <p:spPr>
            <a:xfrm>
              <a:off x="10020300" y="2844800"/>
              <a:ext cx="889000" cy="762000"/>
            </a:xfrm>
            <a:custGeom>
              <a:avLst/>
              <a:gdLst>
                <a:gd name="connsiteX0" fmla="*/ 0 w 889000"/>
                <a:gd name="connsiteY0" fmla="*/ 762000 h 762000"/>
                <a:gd name="connsiteX1" fmla="*/ 431800 w 889000"/>
                <a:gd name="connsiteY1" fmla="*/ 228600 h 762000"/>
                <a:gd name="connsiteX2" fmla="*/ 889000 w 88900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000" h="762000">
                  <a:moveTo>
                    <a:pt x="0" y="762000"/>
                  </a:moveTo>
                  <a:cubicBezTo>
                    <a:pt x="141816" y="558800"/>
                    <a:pt x="283633" y="355600"/>
                    <a:pt x="431800" y="228600"/>
                  </a:cubicBezTo>
                  <a:cubicBezTo>
                    <a:pt x="579967" y="101600"/>
                    <a:pt x="734483" y="50800"/>
                    <a:pt x="88900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45165CB-040B-C84B-B3BC-C99E4F90EB9F}"/>
                </a:ext>
              </a:extLst>
            </p:cNvPr>
            <p:cNvSpPr/>
            <p:nvPr/>
          </p:nvSpPr>
          <p:spPr>
            <a:xfrm>
              <a:off x="8750300" y="3079478"/>
              <a:ext cx="965200" cy="501922"/>
            </a:xfrm>
            <a:custGeom>
              <a:avLst/>
              <a:gdLst>
                <a:gd name="connsiteX0" fmla="*/ 965200 w 965200"/>
                <a:gd name="connsiteY0" fmla="*/ 501922 h 501922"/>
                <a:gd name="connsiteX1" fmla="*/ 635000 w 965200"/>
                <a:gd name="connsiteY1" fmla="*/ 57422 h 501922"/>
                <a:gd name="connsiteX2" fmla="*/ 0 w 965200"/>
                <a:gd name="connsiteY2" fmla="*/ 19322 h 5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501922">
                  <a:moveTo>
                    <a:pt x="965200" y="501922"/>
                  </a:moveTo>
                  <a:cubicBezTo>
                    <a:pt x="880533" y="319888"/>
                    <a:pt x="795867" y="137855"/>
                    <a:pt x="635000" y="57422"/>
                  </a:cubicBezTo>
                  <a:cubicBezTo>
                    <a:pt x="474133" y="-23011"/>
                    <a:pt x="237066" y="-1845"/>
                    <a:pt x="0" y="19322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8F82B03-914B-C94F-B12F-E1EABA62E460}"/>
                </a:ext>
              </a:extLst>
            </p:cNvPr>
            <p:cNvSpPr/>
            <p:nvPr/>
          </p:nvSpPr>
          <p:spPr>
            <a:xfrm>
              <a:off x="8115300" y="3697881"/>
              <a:ext cx="1549400" cy="264519"/>
            </a:xfrm>
            <a:custGeom>
              <a:avLst/>
              <a:gdLst>
                <a:gd name="connsiteX0" fmla="*/ 1549400 w 1549400"/>
                <a:gd name="connsiteY0" fmla="*/ 23219 h 264519"/>
                <a:gd name="connsiteX1" fmla="*/ 711200 w 1549400"/>
                <a:gd name="connsiteY1" fmla="*/ 23219 h 264519"/>
                <a:gd name="connsiteX2" fmla="*/ 0 w 1549400"/>
                <a:gd name="connsiteY2" fmla="*/ 264519 h 26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400" h="264519">
                  <a:moveTo>
                    <a:pt x="1549400" y="23219"/>
                  </a:moveTo>
                  <a:cubicBezTo>
                    <a:pt x="1259416" y="3110"/>
                    <a:pt x="969433" y="-16998"/>
                    <a:pt x="711200" y="23219"/>
                  </a:cubicBezTo>
                  <a:cubicBezTo>
                    <a:pt x="452967" y="63436"/>
                    <a:pt x="226483" y="163977"/>
                    <a:pt x="0" y="2645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09581CF-F62A-C34F-96F5-D9AEEB585145}"/>
              </a:ext>
            </a:extLst>
          </p:cNvPr>
          <p:cNvSpPr txBox="1"/>
          <p:nvPr/>
        </p:nvSpPr>
        <p:spPr>
          <a:xfrm>
            <a:off x="3880201" y="963034"/>
            <a:ext cx="4431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Cost function (KL divergence)</a:t>
            </a:r>
          </a:p>
        </p:txBody>
      </p:sp>
      <p:pic>
        <p:nvPicPr>
          <p:cNvPr id="62" name="Picture 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A0144427-0D85-D846-909F-7C1C74FBA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73" y="1461034"/>
            <a:ext cx="6152522" cy="136249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3948013" y="2855670"/>
            <a:ext cx="82439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p’s are </a:t>
            </a:r>
            <a:r>
              <a:rPr lang="en-US" sz="2800" u="sng" dirty="0"/>
              <a:t>all fixed </a:t>
            </a:r>
            <a:r>
              <a:rPr lang="en-US" sz="2800" dirty="0"/>
              <a:t>(D-dimensional space)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make C small (ideally zero), you want q’s similar to p´s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could do it by having </a:t>
            </a:r>
            <a:r>
              <a:rPr lang="en-US" sz="2800" u="sng" dirty="0"/>
              <a:t>all points in the same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cannot do it because </a:t>
            </a:r>
            <a:r>
              <a:rPr lang="en-US" sz="2800" u="sng" dirty="0"/>
              <a:t>you normalized the edges</a:t>
            </a:r>
            <a:r>
              <a:rPr lang="en-US" sz="2800" dirty="0"/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mostly care about how points are </a:t>
            </a:r>
            <a:r>
              <a:rPr lang="en-US" sz="2800" u="sng" dirty="0"/>
              <a:t>distributed locally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9401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B8FC37-AA9E-FF4F-954C-6F94989CAE2B}"/>
              </a:ext>
            </a:extLst>
          </p:cNvPr>
          <p:cNvGrpSpPr/>
          <p:nvPr/>
        </p:nvGrpSpPr>
        <p:grpSpPr>
          <a:xfrm>
            <a:off x="442913" y="1083074"/>
            <a:ext cx="3048000" cy="2740665"/>
            <a:chOff x="0" y="1615435"/>
            <a:chExt cx="6223000" cy="5242566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37D573B-D967-CD49-893C-D587C12C4A81}"/>
                </a:ext>
              </a:extLst>
            </p:cNvPr>
            <p:cNvSpPr/>
            <p:nvPr/>
          </p:nvSpPr>
          <p:spPr>
            <a:xfrm>
              <a:off x="0" y="1615435"/>
              <a:ext cx="6223000" cy="5242566"/>
            </a:xfrm>
            <a:prstGeom prst="cube">
              <a:avLst/>
            </a:prstGeom>
            <a:solidFill>
              <a:srgbClr val="4472C4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26F5798-D680-0B4D-A4EB-3A9F60E5CF5C}"/>
                </a:ext>
              </a:extLst>
            </p:cNvPr>
            <p:cNvSpPr/>
            <p:nvPr/>
          </p:nvSpPr>
          <p:spPr>
            <a:xfrm>
              <a:off x="2853165" y="2073849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C73723-DA14-CD47-A27A-8E9265BAFC5B}"/>
                </a:ext>
              </a:extLst>
            </p:cNvPr>
            <p:cNvSpPr/>
            <p:nvPr/>
          </p:nvSpPr>
          <p:spPr>
            <a:xfrm>
              <a:off x="664147" y="239330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07E0FB-406A-C046-92C3-5C5BD7E12F9E}"/>
                </a:ext>
              </a:extLst>
            </p:cNvPr>
            <p:cNvSpPr/>
            <p:nvPr/>
          </p:nvSpPr>
          <p:spPr>
            <a:xfrm>
              <a:off x="5277788" y="459536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20BA3D-C205-7D44-A9C8-1935FBB9576E}"/>
                </a:ext>
              </a:extLst>
            </p:cNvPr>
            <p:cNvSpPr/>
            <p:nvPr/>
          </p:nvSpPr>
          <p:spPr>
            <a:xfrm>
              <a:off x="2528313" y="3676846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83B0ED-7348-3D4C-813E-D4134B6E9E5D}"/>
                </a:ext>
              </a:extLst>
            </p:cNvPr>
            <p:cNvSpPr/>
            <p:nvPr/>
          </p:nvSpPr>
          <p:spPr>
            <a:xfrm>
              <a:off x="4302214" y="3144540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F4DFDC-F667-1048-962F-6D31629C22BA}"/>
                </a:ext>
              </a:extLst>
            </p:cNvPr>
            <p:cNvSpPr/>
            <p:nvPr/>
          </p:nvSpPr>
          <p:spPr>
            <a:xfrm>
              <a:off x="3159849" y="4440394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F5070-676A-8041-A5A4-9B7C22D9AADA}"/>
                </a:ext>
              </a:extLst>
            </p:cNvPr>
            <p:cNvSpPr/>
            <p:nvPr/>
          </p:nvSpPr>
          <p:spPr>
            <a:xfrm>
              <a:off x="466901" y="52168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CA35052-1976-FA4E-9F91-31A0B0E727C4}"/>
                </a:ext>
              </a:extLst>
            </p:cNvPr>
            <p:cNvSpPr/>
            <p:nvPr/>
          </p:nvSpPr>
          <p:spPr>
            <a:xfrm>
              <a:off x="4029968" y="617990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4F5EBE1-6894-3740-98B1-C4E158C40B48}"/>
                </a:ext>
              </a:extLst>
            </p:cNvPr>
            <p:cNvSpPr/>
            <p:nvPr/>
          </p:nvSpPr>
          <p:spPr>
            <a:xfrm>
              <a:off x="2503033" y="3976963"/>
              <a:ext cx="1510726" cy="2235856"/>
            </a:xfrm>
            <a:custGeom>
              <a:avLst/>
              <a:gdLst>
                <a:gd name="connsiteX0" fmla="*/ 124378 w 1510726"/>
                <a:gd name="connsiteY0" fmla="*/ 0 h 2235856"/>
                <a:gd name="connsiteX1" fmla="*/ 136176 w 1510726"/>
                <a:gd name="connsiteY1" fmla="*/ 1109079 h 2235856"/>
                <a:gd name="connsiteX2" fmla="*/ 1510726 w 1510726"/>
                <a:gd name="connsiteY2" fmla="*/ 2235856 h 223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0726" h="2235856">
                  <a:moveTo>
                    <a:pt x="124378" y="0"/>
                  </a:moveTo>
                  <a:cubicBezTo>
                    <a:pt x="14748" y="368218"/>
                    <a:pt x="-94882" y="736436"/>
                    <a:pt x="136176" y="1109079"/>
                  </a:cubicBezTo>
                  <a:cubicBezTo>
                    <a:pt x="367234" y="1481722"/>
                    <a:pt x="938980" y="1858789"/>
                    <a:pt x="1510726" y="2235856"/>
                  </a:cubicBezTo>
                </a:path>
              </a:pathLst>
            </a:custGeom>
            <a:noFill/>
            <a:ln w="12700"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4072AC0-C337-6840-BDA8-2A110C3A2BAB}"/>
                </a:ext>
              </a:extLst>
            </p:cNvPr>
            <p:cNvSpPr/>
            <p:nvPr/>
          </p:nvSpPr>
          <p:spPr>
            <a:xfrm>
              <a:off x="2805923" y="2392488"/>
              <a:ext cx="315889" cy="1270660"/>
            </a:xfrm>
            <a:custGeom>
              <a:avLst/>
              <a:gdLst>
                <a:gd name="connsiteX0" fmla="*/ 261258 w 315889"/>
                <a:gd name="connsiteY0" fmla="*/ 0 h 1270660"/>
                <a:gd name="connsiteX1" fmla="*/ 296884 w 315889"/>
                <a:gd name="connsiteY1" fmla="*/ 641268 h 1270660"/>
                <a:gd name="connsiteX2" fmla="*/ 0 w 315889"/>
                <a:gd name="connsiteY2" fmla="*/ 1270660 h 12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889" h="1270660">
                  <a:moveTo>
                    <a:pt x="261258" y="0"/>
                  </a:moveTo>
                  <a:cubicBezTo>
                    <a:pt x="300842" y="214745"/>
                    <a:pt x="340427" y="429491"/>
                    <a:pt x="296884" y="641268"/>
                  </a:cubicBezTo>
                  <a:cubicBezTo>
                    <a:pt x="253341" y="853045"/>
                    <a:pt x="13855" y="1227117"/>
                    <a:pt x="0" y="127066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3481BC-851D-6E43-AF62-EC606814A20C}"/>
                </a:ext>
              </a:extLst>
            </p:cNvPr>
            <p:cNvSpPr/>
            <p:nvPr/>
          </p:nvSpPr>
          <p:spPr>
            <a:xfrm>
              <a:off x="2841549" y="3230593"/>
              <a:ext cx="1425039" cy="420680"/>
            </a:xfrm>
            <a:custGeom>
              <a:avLst/>
              <a:gdLst>
                <a:gd name="connsiteX0" fmla="*/ 1425039 w 1425039"/>
                <a:gd name="connsiteY0" fmla="*/ 28794 h 420680"/>
                <a:gd name="connsiteX1" fmla="*/ 760021 w 1425039"/>
                <a:gd name="connsiteY1" fmla="*/ 40669 h 420680"/>
                <a:gd name="connsiteX2" fmla="*/ 0 w 1425039"/>
                <a:gd name="connsiteY2" fmla="*/ 420680 h 42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5039" h="420680">
                  <a:moveTo>
                    <a:pt x="1425039" y="28794"/>
                  </a:moveTo>
                  <a:cubicBezTo>
                    <a:pt x="1211283" y="2074"/>
                    <a:pt x="997527" y="-24645"/>
                    <a:pt x="760021" y="40669"/>
                  </a:cubicBezTo>
                  <a:cubicBezTo>
                    <a:pt x="522515" y="105983"/>
                    <a:pt x="261257" y="263331"/>
                    <a:pt x="0" y="42068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67D7A5E-1DA8-9340-A32D-8578A1C43B20}"/>
                </a:ext>
              </a:extLst>
            </p:cNvPr>
            <p:cNvSpPr/>
            <p:nvPr/>
          </p:nvSpPr>
          <p:spPr>
            <a:xfrm>
              <a:off x="2900926" y="3924405"/>
              <a:ext cx="2363190" cy="819398"/>
            </a:xfrm>
            <a:custGeom>
              <a:avLst/>
              <a:gdLst>
                <a:gd name="connsiteX0" fmla="*/ 2363190 w 2363190"/>
                <a:gd name="connsiteY0" fmla="*/ 819398 h 819398"/>
                <a:gd name="connsiteX1" fmla="*/ 1092530 w 2363190"/>
                <a:gd name="connsiteY1" fmla="*/ 570016 h 819398"/>
                <a:gd name="connsiteX2" fmla="*/ 0 w 2363190"/>
                <a:gd name="connsiteY2" fmla="*/ 0 h 8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190" h="819398">
                  <a:moveTo>
                    <a:pt x="2363190" y="819398"/>
                  </a:moveTo>
                  <a:cubicBezTo>
                    <a:pt x="1924792" y="762990"/>
                    <a:pt x="1486395" y="706582"/>
                    <a:pt x="1092530" y="570016"/>
                  </a:cubicBezTo>
                  <a:cubicBezTo>
                    <a:pt x="698665" y="433450"/>
                    <a:pt x="349332" y="216725"/>
                    <a:pt x="0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EB0D46C-A004-FD4A-B228-FFD64C72CED0}"/>
                </a:ext>
              </a:extLst>
            </p:cNvPr>
            <p:cNvSpPr/>
            <p:nvPr/>
          </p:nvSpPr>
          <p:spPr>
            <a:xfrm>
              <a:off x="775243" y="3948156"/>
              <a:ext cx="1698171" cy="1294410"/>
            </a:xfrm>
            <a:custGeom>
              <a:avLst/>
              <a:gdLst>
                <a:gd name="connsiteX0" fmla="*/ 0 w 1698171"/>
                <a:gd name="connsiteY0" fmla="*/ 1294410 h 1294410"/>
                <a:gd name="connsiteX1" fmla="*/ 1698171 w 1698171"/>
                <a:gd name="connsiteY1" fmla="*/ 0 h 129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171" h="1294410">
                  <a:moveTo>
                    <a:pt x="0" y="1294410"/>
                  </a:moveTo>
                  <a:lnTo>
                    <a:pt x="1698171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5B6A09B-FB39-AB4B-A227-737689707FF8}"/>
                </a:ext>
              </a:extLst>
            </p:cNvPr>
            <p:cNvSpPr/>
            <p:nvPr/>
          </p:nvSpPr>
          <p:spPr>
            <a:xfrm>
              <a:off x="988999" y="2724997"/>
              <a:ext cx="1520041" cy="1021278"/>
            </a:xfrm>
            <a:custGeom>
              <a:avLst/>
              <a:gdLst>
                <a:gd name="connsiteX0" fmla="*/ 0 w 1520041"/>
                <a:gd name="connsiteY0" fmla="*/ 0 h 1021278"/>
                <a:gd name="connsiteX1" fmla="*/ 558140 w 1520041"/>
                <a:gd name="connsiteY1" fmla="*/ 665019 h 1021278"/>
                <a:gd name="connsiteX2" fmla="*/ 1520041 w 1520041"/>
                <a:gd name="connsiteY2" fmla="*/ 1021278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0041" h="1021278">
                  <a:moveTo>
                    <a:pt x="0" y="0"/>
                  </a:moveTo>
                  <a:cubicBezTo>
                    <a:pt x="152400" y="247403"/>
                    <a:pt x="304800" y="494806"/>
                    <a:pt x="558140" y="665019"/>
                  </a:cubicBezTo>
                  <a:cubicBezTo>
                    <a:pt x="811480" y="835232"/>
                    <a:pt x="1165760" y="928255"/>
                    <a:pt x="1520041" y="102127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6B02EC-9531-3741-BCCF-8CC4D8594954}"/>
                </a:ext>
              </a:extLst>
            </p:cNvPr>
            <p:cNvSpPr/>
            <p:nvPr/>
          </p:nvSpPr>
          <p:spPr>
            <a:xfrm>
              <a:off x="2809717" y="4005306"/>
              <a:ext cx="368300" cy="444500"/>
            </a:xfrm>
            <a:custGeom>
              <a:avLst/>
              <a:gdLst>
                <a:gd name="connsiteX0" fmla="*/ 368300 w 368300"/>
                <a:gd name="connsiteY0" fmla="*/ 444500 h 444500"/>
                <a:gd name="connsiteX1" fmla="*/ 0 w 368300"/>
                <a:gd name="connsiteY1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300" h="444500">
                  <a:moveTo>
                    <a:pt x="368300" y="444500"/>
                  </a:moveTo>
                  <a:lnTo>
                    <a:pt x="0" y="0"/>
                  </a:ln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5963B-826E-D643-8265-23D85181EADF}"/>
              </a:ext>
            </a:extLst>
          </p:cNvPr>
          <p:cNvGrpSpPr/>
          <p:nvPr/>
        </p:nvGrpSpPr>
        <p:grpSpPr>
          <a:xfrm>
            <a:off x="442913" y="3925560"/>
            <a:ext cx="3048000" cy="2932440"/>
            <a:chOff x="7403402" y="1738929"/>
            <a:chExt cx="4747023" cy="4597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8A0597-B976-334A-800B-90166AA32B3B}"/>
                </a:ext>
              </a:extLst>
            </p:cNvPr>
            <p:cNvSpPr/>
            <p:nvPr/>
          </p:nvSpPr>
          <p:spPr>
            <a:xfrm>
              <a:off x="7403402" y="1738929"/>
              <a:ext cx="4747023" cy="4597384"/>
            </a:xfrm>
            <a:prstGeom prst="rect">
              <a:avLst/>
            </a:prstGeom>
            <a:solidFill>
              <a:srgbClr val="4472C4">
                <a:alpha val="21176"/>
              </a:srgbClr>
            </a:solidFill>
            <a:ln>
              <a:solidFill>
                <a:srgbClr val="2F528F">
                  <a:alpha val="2588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6B666C-F197-0449-A353-7101BD4C44A5}"/>
                </a:ext>
              </a:extLst>
            </p:cNvPr>
            <p:cNvSpPr/>
            <p:nvPr/>
          </p:nvSpPr>
          <p:spPr>
            <a:xfrm>
              <a:off x="8714855" y="450873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A2AE0-63C3-A44F-B5DF-D557ADBE121B}"/>
                </a:ext>
              </a:extLst>
            </p:cNvPr>
            <p:cNvSpPr/>
            <p:nvPr/>
          </p:nvSpPr>
          <p:spPr>
            <a:xfrm>
              <a:off x="8399907" y="292306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BA69D2-9749-3447-8128-4857719E97C9}"/>
                </a:ext>
              </a:extLst>
            </p:cNvPr>
            <p:cNvSpPr/>
            <p:nvPr/>
          </p:nvSpPr>
          <p:spPr>
            <a:xfrm>
              <a:off x="11004246" y="391827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BB9E18-18E7-BC45-9236-36CAB2F6560B}"/>
                </a:ext>
              </a:extLst>
            </p:cNvPr>
            <p:cNvSpPr/>
            <p:nvPr/>
          </p:nvSpPr>
          <p:spPr>
            <a:xfrm>
              <a:off x="9698626" y="3589864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DC86188-2C5E-2646-BC22-52B81ED6C085}"/>
                </a:ext>
              </a:extLst>
            </p:cNvPr>
            <p:cNvSpPr/>
            <p:nvPr/>
          </p:nvSpPr>
          <p:spPr>
            <a:xfrm>
              <a:off x="7760405" y="3911012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97F061-7F4E-5143-BAF5-3C54F64B706F}"/>
                </a:ext>
              </a:extLst>
            </p:cNvPr>
            <p:cNvSpPr/>
            <p:nvPr/>
          </p:nvSpPr>
          <p:spPr>
            <a:xfrm>
              <a:off x="10934841" y="2679585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1E82EE-BD1C-4A4E-B2C0-3E9D61D19FBD}"/>
                </a:ext>
              </a:extLst>
            </p:cNvPr>
            <p:cNvSpPr/>
            <p:nvPr/>
          </p:nvSpPr>
          <p:spPr>
            <a:xfrm>
              <a:off x="10184398" y="200232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9E05C9-A3EA-2944-AB04-F5D68DA697FC}"/>
                </a:ext>
              </a:extLst>
            </p:cNvPr>
            <p:cNvSpPr/>
            <p:nvPr/>
          </p:nvSpPr>
          <p:spPr>
            <a:xfrm>
              <a:off x="9636618" y="54777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C9986B2-6128-6B41-812B-151CDF5D74DA}"/>
                </a:ext>
              </a:extLst>
            </p:cNvPr>
            <p:cNvSpPr/>
            <p:nvPr/>
          </p:nvSpPr>
          <p:spPr>
            <a:xfrm>
              <a:off x="9029700" y="3873500"/>
              <a:ext cx="673100" cy="635000"/>
            </a:xfrm>
            <a:custGeom>
              <a:avLst/>
              <a:gdLst>
                <a:gd name="connsiteX0" fmla="*/ 673100 w 673100"/>
                <a:gd name="connsiteY0" fmla="*/ 0 h 635000"/>
                <a:gd name="connsiteX1" fmla="*/ 0 w 6731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100" h="635000">
                  <a:moveTo>
                    <a:pt x="673100" y="0"/>
                  </a:moveTo>
                  <a:lnTo>
                    <a:pt x="0" y="6350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9622626-C1AF-2F4F-89C9-10D1040AF601}"/>
                </a:ext>
              </a:extLst>
            </p:cNvPr>
            <p:cNvSpPr/>
            <p:nvPr/>
          </p:nvSpPr>
          <p:spPr>
            <a:xfrm>
              <a:off x="9893300" y="3924300"/>
              <a:ext cx="190652" cy="1536700"/>
            </a:xfrm>
            <a:custGeom>
              <a:avLst/>
              <a:gdLst>
                <a:gd name="connsiteX0" fmla="*/ 25400 w 190652"/>
                <a:gd name="connsiteY0" fmla="*/ 0 h 1536700"/>
                <a:gd name="connsiteX1" fmla="*/ 190500 w 190652"/>
                <a:gd name="connsiteY1" fmla="*/ 889000 h 1536700"/>
                <a:gd name="connsiteX2" fmla="*/ 0 w 190652"/>
                <a:gd name="connsiteY2" fmla="*/ 153670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52" h="1536700">
                  <a:moveTo>
                    <a:pt x="25400" y="0"/>
                  </a:moveTo>
                  <a:cubicBezTo>
                    <a:pt x="110066" y="316441"/>
                    <a:pt x="194733" y="632883"/>
                    <a:pt x="190500" y="889000"/>
                  </a:cubicBezTo>
                  <a:cubicBezTo>
                    <a:pt x="186267" y="1145117"/>
                    <a:pt x="93133" y="1340908"/>
                    <a:pt x="0" y="1536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A35CB84-CDFE-864B-B8AE-585EB388C4EE}"/>
                </a:ext>
              </a:extLst>
            </p:cNvPr>
            <p:cNvSpPr/>
            <p:nvPr/>
          </p:nvSpPr>
          <p:spPr>
            <a:xfrm>
              <a:off x="9906000" y="2349500"/>
              <a:ext cx="420424" cy="1219200"/>
            </a:xfrm>
            <a:custGeom>
              <a:avLst/>
              <a:gdLst>
                <a:gd name="connsiteX0" fmla="*/ 0 w 420424"/>
                <a:gd name="connsiteY0" fmla="*/ 1219200 h 1219200"/>
                <a:gd name="connsiteX1" fmla="*/ 355600 w 420424"/>
                <a:gd name="connsiteY1" fmla="*/ 279400 h 1219200"/>
                <a:gd name="connsiteX2" fmla="*/ 419100 w 420424"/>
                <a:gd name="connsiteY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424" h="1219200">
                  <a:moveTo>
                    <a:pt x="0" y="1219200"/>
                  </a:moveTo>
                  <a:cubicBezTo>
                    <a:pt x="142875" y="850900"/>
                    <a:pt x="285750" y="482600"/>
                    <a:pt x="355600" y="279400"/>
                  </a:cubicBezTo>
                  <a:cubicBezTo>
                    <a:pt x="425450" y="76200"/>
                    <a:pt x="422275" y="38100"/>
                    <a:pt x="41910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BE3A07B-1AD9-BD4E-A9CB-6DDF37121C21}"/>
                </a:ext>
              </a:extLst>
            </p:cNvPr>
            <p:cNvSpPr/>
            <p:nvPr/>
          </p:nvSpPr>
          <p:spPr>
            <a:xfrm>
              <a:off x="10045700" y="3721100"/>
              <a:ext cx="927100" cy="241300"/>
            </a:xfrm>
            <a:custGeom>
              <a:avLst/>
              <a:gdLst>
                <a:gd name="connsiteX0" fmla="*/ 0 w 927100"/>
                <a:gd name="connsiteY0" fmla="*/ 0 h 241300"/>
                <a:gd name="connsiteX1" fmla="*/ 546100 w 927100"/>
                <a:gd name="connsiteY1" fmla="*/ 63500 h 241300"/>
                <a:gd name="connsiteX2" fmla="*/ 927100 w 927100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241300">
                  <a:moveTo>
                    <a:pt x="0" y="0"/>
                  </a:moveTo>
                  <a:cubicBezTo>
                    <a:pt x="195791" y="11641"/>
                    <a:pt x="391583" y="23283"/>
                    <a:pt x="546100" y="63500"/>
                  </a:cubicBezTo>
                  <a:cubicBezTo>
                    <a:pt x="700617" y="103717"/>
                    <a:pt x="813858" y="172508"/>
                    <a:pt x="927100" y="241300"/>
                  </a:cubicBez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949842E-8035-AC48-B02F-459B0A9010D0}"/>
                </a:ext>
              </a:extLst>
            </p:cNvPr>
            <p:cNvSpPr/>
            <p:nvPr/>
          </p:nvSpPr>
          <p:spPr>
            <a:xfrm>
              <a:off x="10020300" y="2844800"/>
              <a:ext cx="889000" cy="762000"/>
            </a:xfrm>
            <a:custGeom>
              <a:avLst/>
              <a:gdLst>
                <a:gd name="connsiteX0" fmla="*/ 0 w 889000"/>
                <a:gd name="connsiteY0" fmla="*/ 762000 h 762000"/>
                <a:gd name="connsiteX1" fmla="*/ 431800 w 889000"/>
                <a:gd name="connsiteY1" fmla="*/ 228600 h 762000"/>
                <a:gd name="connsiteX2" fmla="*/ 889000 w 88900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000" h="762000">
                  <a:moveTo>
                    <a:pt x="0" y="762000"/>
                  </a:moveTo>
                  <a:cubicBezTo>
                    <a:pt x="141816" y="558800"/>
                    <a:pt x="283633" y="355600"/>
                    <a:pt x="431800" y="228600"/>
                  </a:cubicBezTo>
                  <a:cubicBezTo>
                    <a:pt x="579967" y="101600"/>
                    <a:pt x="734483" y="50800"/>
                    <a:pt x="88900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45165CB-040B-C84B-B3BC-C99E4F90EB9F}"/>
                </a:ext>
              </a:extLst>
            </p:cNvPr>
            <p:cNvSpPr/>
            <p:nvPr/>
          </p:nvSpPr>
          <p:spPr>
            <a:xfrm>
              <a:off x="8750300" y="3079478"/>
              <a:ext cx="965200" cy="501922"/>
            </a:xfrm>
            <a:custGeom>
              <a:avLst/>
              <a:gdLst>
                <a:gd name="connsiteX0" fmla="*/ 965200 w 965200"/>
                <a:gd name="connsiteY0" fmla="*/ 501922 h 501922"/>
                <a:gd name="connsiteX1" fmla="*/ 635000 w 965200"/>
                <a:gd name="connsiteY1" fmla="*/ 57422 h 501922"/>
                <a:gd name="connsiteX2" fmla="*/ 0 w 965200"/>
                <a:gd name="connsiteY2" fmla="*/ 19322 h 5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501922">
                  <a:moveTo>
                    <a:pt x="965200" y="501922"/>
                  </a:moveTo>
                  <a:cubicBezTo>
                    <a:pt x="880533" y="319888"/>
                    <a:pt x="795867" y="137855"/>
                    <a:pt x="635000" y="57422"/>
                  </a:cubicBezTo>
                  <a:cubicBezTo>
                    <a:pt x="474133" y="-23011"/>
                    <a:pt x="237066" y="-1845"/>
                    <a:pt x="0" y="19322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8F82B03-914B-C94F-B12F-E1EABA62E460}"/>
                </a:ext>
              </a:extLst>
            </p:cNvPr>
            <p:cNvSpPr/>
            <p:nvPr/>
          </p:nvSpPr>
          <p:spPr>
            <a:xfrm>
              <a:off x="8115300" y="3697881"/>
              <a:ext cx="1549400" cy="264519"/>
            </a:xfrm>
            <a:custGeom>
              <a:avLst/>
              <a:gdLst>
                <a:gd name="connsiteX0" fmla="*/ 1549400 w 1549400"/>
                <a:gd name="connsiteY0" fmla="*/ 23219 h 264519"/>
                <a:gd name="connsiteX1" fmla="*/ 711200 w 1549400"/>
                <a:gd name="connsiteY1" fmla="*/ 23219 h 264519"/>
                <a:gd name="connsiteX2" fmla="*/ 0 w 1549400"/>
                <a:gd name="connsiteY2" fmla="*/ 264519 h 26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400" h="264519">
                  <a:moveTo>
                    <a:pt x="1549400" y="23219"/>
                  </a:moveTo>
                  <a:cubicBezTo>
                    <a:pt x="1259416" y="3110"/>
                    <a:pt x="969433" y="-16998"/>
                    <a:pt x="711200" y="23219"/>
                  </a:cubicBezTo>
                  <a:cubicBezTo>
                    <a:pt x="452967" y="63436"/>
                    <a:pt x="226483" y="163977"/>
                    <a:pt x="0" y="2645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09581CF-F62A-C34F-96F5-D9AEEB585145}"/>
              </a:ext>
            </a:extLst>
          </p:cNvPr>
          <p:cNvSpPr txBox="1"/>
          <p:nvPr/>
        </p:nvSpPr>
        <p:spPr>
          <a:xfrm>
            <a:off x="3880201" y="963034"/>
            <a:ext cx="4431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Cost function (KL divergence)</a:t>
            </a:r>
          </a:p>
        </p:txBody>
      </p:sp>
      <p:pic>
        <p:nvPicPr>
          <p:cNvPr id="62" name="Picture 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A0144427-0D85-D846-909F-7C1C74FBA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73" y="1461034"/>
            <a:ext cx="6152522" cy="136249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3948013" y="2855670"/>
            <a:ext cx="82439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p’s are </a:t>
            </a:r>
            <a:r>
              <a:rPr lang="en-US" sz="2800" u="sng" dirty="0"/>
              <a:t>all fixed </a:t>
            </a:r>
            <a:r>
              <a:rPr lang="en-US" sz="2800" dirty="0"/>
              <a:t>(D-dimensional space)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make C small (ideally zero), </a:t>
            </a:r>
            <a:r>
              <a:rPr lang="en-US" sz="2800" u="sng" dirty="0"/>
              <a:t>you want q’s similar to p´s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Normalization helps avoiding </a:t>
            </a:r>
            <a:r>
              <a:rPr lang="en-US" sz="2800" u="sng" dirty="0"/>
              <a:t>clusters of packed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tSNE</a:t>
            </a:r>
            <a:r>
              <a:rPr lang="en-US" sz="2800" dirty="0"/>
              <a:t> mostly cares about how points are </a:t>
            </a:r>
            <a:r>
              <a:rPr lang="en-US" sz="2800" u="sng" dirty="0"/>
              <a:t>distributed locally</a:t>
            </a:r>
            <a:r>
              <a:rPr lang="en-US" sz="2800" dirty="0"/>
              <a:t> even though it uses a t-student distribution</a:t>
            </a:r>
          </a:p>
          <a:p>
            <a:endParaRPr 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09B50E-551A-93A2-8608-8A38BEE42043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548076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B8FC37-AA9E-FF4F-954C-6F94989CAE2B}"/>
              </a:ext>
            </a:extLst>
          </p:cNvPr>
          <p:cNvGrpSpPr/>
          <p:nvPr/>
        </p:nvGrpSpPr>
        <p:grpSpPr>
          <a:xfrm>
            <a:off x="442913" y="1083074"/>
            <a:ext cx="3048000" cy="2740665"/>
            <a:chOff x="0" y="1615435"/>
            <a:chExt cx="6223000" cy="5242566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37D573B-D967-CD49-893C-D587C12C4A81}"/>
                </a:ext>
              </a:extLst>
            </p:cNvPr>
            <p:cNvSpPr/>
            <p:nvPr/>
          </p:nvSpPr>
          <p:spPr>
            <a:xfrm>
              <a:off x="0" y="1615435"/>
              <a:ext cx="6223000" cy="5242566"/>
            </a:xfrm>
            <a:prstGeom prst="cube">
              <a:avLst/>
            </a:prstGeom>
            <a:solidFill>
              <a:srgbClr val="4472C4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26F5798-D680-0B4D-A4EB-3A9F60E5CF5C}"/>
                </a:ext>
              </a:extLst>
            </p:cNvPr>
            <p:cNvSpPr/>
            <p:nvPr/>
          </p:nvSpPr>
          <p:spPr>
            <a:xfrm>
              <a:off x="2853165" y="2073849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C73723-DA14-CD47-A27A-8E9265BAFC5B}"/>
                </a:ext>
              </a:extLst>
            </p:cNvPr>
            <p:cNvSpPr/>
            <p:nvPr/>
          </p:nvSpPr>
          <p:spPr>
            <a:xfrm>
              <a:off x="664147" y="239330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07E0FB-406A-C046-92C3-5C5BD7E12F9E}"/>
                </a:ext>
              </a:extLst>
            </p:cNvPr>
            <p:cNvSpPr/>
            <p:nvPr/>
          </p:nvSpPr>
          <p:spPr>
            <a:xfrm>
              <a:off x="5277788" y="459536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20BA3D-C205-7D44-A9C8-1935FBB9576E}"/>
                </a:ext>
              </a:extLst>
            </p:cNvPr>
            <p:cNvSpPr/>
            <p:nvPr/>
          </p:nvSpPr>
          <p:spPr>
            <a:xfrm>
              <a:off x="2528313" y="3676846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83B0ED-7348-3D4C-813E-D4134B6E9E5D}"/>
                </a:ext>
              </a:extLst>
            </p:cNvPr>
            <p:cNvSpPr/>
            <p:nvPr/>
          </p:nvSpPr>
          <p:spPr>
            <a:xfrm>
              <a:off x="4302214" y="3144540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F4DFDC-F667-1048-962F-6D31629C22BA}"/>
                </a:ext>
              </a:extLst>
            </p:cNvPr>
            <p:cNvSpPr/>
            <p:nvPr/>
          </p:nvSpPr>
          <p:spPr>
            <a:xfrm>
              <a:off x="3159849" y="4440394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F5070-676A-8041-A5A4-9B7C22D9AADA}"/>
                </a:ext>
              </a:extLst>
            </p:cNvPr>
            <p:cNvSpPr/>
            <p:nvPr/>
          </p:nvSpPr>
          <p:spPr>
            <a:xfrm>
              <a:off x="466901" y="52168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CA35052-1976-FA4E-9F91-31A0B0E727C4}"/>
                </a:ext>
              </a:extLst>
            </p:cNvPr>
            <p:cNvSpPr/>
            <p:nvPr/>
          </p:nvSpPr>
          <p:spPr>
            <a:xfrm>
              <a:off x="4029968" y="617990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4F5EBE1-6894-3740-98B1-C4E158C40B48}"/>
                </a:ext>
              </a:extLst>
            </p:cNvPr>
            <p:cNvSpPr/>
            <p:nvPr/>
          </p:nvSpPr>
          <p:spPr>
            <a:xfrm>
              <a:off x="2503033" y="3976963"/>
              <a:ext cx="1510726" cy="2235856"/>
            </a:xfrm>
            <a:custGeom>
              <a:avLst/>
              <a:gdLst>
                <a:gd name="connsiteX0" fmla="*/ 124378 w 1510726"/>
                <a:gd name="connsiteY0" fmla="*/ 0 h 2235856"/>
                <a:gd name="connsiteX1" fmla="*/ 136176 w 1510726"/>
                <a:gd name="connsiteY1" fmla="*/ 1109079 h 2235856"/>
                <a:gd name="connsiteX2" fmla="*/ 1510726 w 1510726"/>
                <a:gd name="connsiteY2" fmla="*/ 2235856 h 223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0726" h="2235856">
                  <a:moveTo>
                    <a:pt x="124378" y="0"/>
                  </a:moveTo>
                  <a:cubicBezTo>
                    <a:pt x="14748" y="368218"/>
                    <a:pt x="-94882" y="736436"/>
                    <a:pt x="136176" y="1109079"/>
                  </a:cubicBezTo>
                  <a:cubicBezTo>
                    <a:pt x="367234" y="1481722"/>
                    <a:pt x="938980" y="1858789"/>
                    <a:pt x="1510726" y="2235856"/>
                  </a:cubicBezTo>
                </a:path>
              </a:pathLst>
            </a:custGeom>
            <a:noFill/>
            <a:ln w="12700"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4072AC0-C337-6840-BDA8-2A110C3A2BAB}"/>
                </a:ext>
              </a:extLst>
            </p:cNvPr>
            <p:cNvSpPr/>
            <p:nvPr/>
          </p:nvSpPr>
          <p:spPr>
            <a:xfrm>
              <a:off x="2805923" y="2392488"/>
              <a:ext cx="315889" cy="1270660"/>
            </a:xfrm>
            <a:custGeom>
              <a:avLst/>
              <a:gdLst>
                <a:gd name="connsiteX0" fmla="*/ 261258 w 315889"/>
                <a:gd name="connsiteY0" fmla="*/ 0 h 1270660"/>
                <a:gd name="connsiteX1" fmla="*/ 296884 w 315889"/>
                <a:gd name="connsiteY1" fmla="*/ 641268 h 1270660"/>
                <a:gd name="connsiteX2" fmla="*/ 0 w 315889"/>
                <a:gd name="connsiteY2" fmla="*/ 1270660 h 12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889" h="1270660">
                  <a:moveTo>
                    <a:pt x="261258" y="0"/>
                  </a:moveTo>
                  <a:cubicBezTo>
                    <a:pt x="300842" y="214745"/>
                    <a:pt x="340427" y="429491"/>
                    <a:pt x="296884" y="641268"/>
                  </a:cubicBezTo>
                  <a:cubicBezTo>
                    <a:pt x="253341" y="853045"/>
                    <a:pt x="13855" y="1227117"/>
                    <a:pt x="0" y="127066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3481BC-851D-6E43-AF62-EC606814A20C}"/>
                </a:ext>
              </a:extLst>
            </p:cNvPr>
            <p:cNvSpPr/>
            <p:nvPr/>
          </p:nvSpPr>
          <p:spPr>
            <a:xfrm>
              <a:off x="2841549" y="3230593"/>
              <a:ext cx="1425039" cy="420680"/>
            </a:xfrm>
            <a:custGeom>
              <a:avLst/>
              <a:gdLst>
                <a:gd name="connsiteX0" fmla="*/ 1425039 w 1425039"/>
                <a:gd name="connsiteY0" fmla="*/ 28794 h 420680"/>
                <a:gd name="connsiteX1" fmla="*/ 760021 w 1425039"/>
                <a:gd name="connsiteY1" fmla="*/ 40669 h 420680"/>
                <a:gd name="connsiteX2" fmla="*/ 0 w 1425039"/>
                <a:gd name="connsiteY2" fmla="*/ 420680 h 42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5039" h="420680">
                  <a:moveTo>
                    <a:pt x="1425039" y="28794"/>
                  </a:moveTo>
                  <a:cubicBezTo>
                    <a:pt x="1211283" y="2074"/>
                    <a:pt x="997527" y="-24645"/>
                    <a:pt x="760021" y="40669"/>
                  </a:cubicBezTo>
                  <a:cubicBezTo>
                    <a:pt x="522515" y="105983"/>
                    <a:pt x="261257" y="263331"/>
                    <a:pt x="0" y="42068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67D7A5E-1DA8-9340-A32D-8578A1C43B20}"/>
                </a:ext>
              </a:extLst>
            </p:cNvPr>
            <p:cNvSpPr/>
            <p:nvPr/>
          </p:nvSpPr>
          <p:spPr>
            <a:xfrm>
              <a:off x="2900926" y="3924405"/>
              <a:ext cx="2363190" cy="819398"/>
            </a:xfrm>
            <a:custGeom>
              <a:avLst/>
              <a:gdLst>
                <a:gd name="connsiteX0" fmla="*/ 2363190 w 2363190"/>
                <a:gd name="connsiteY0" fmla="*/ 819398 h 819398"/>
                <a:gd name="connsiteX1" fmla="*/ 1092530 w 2363190"/>
                <a:gd name="connsiteY1" fmla="*/ 570016 h 819398"/>
                <a:gd name="connsiteX2" fmla="*/ 0 w 2363190"/>
                <a:gd name="connsiteY2" fmla="*/ 0 h 8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190" h="819398">
                  <a:moveTo>
                    <a:pt x="2363190" y="819398"/>
                  </a:moveTo>
                  <a:cubicBezTo>
                    <a:pt x="1924792" y="762990"/>
                    <a:pt x="1486395" y="706582"/>
                    <a:pt x="1092530" y="570016"/>
                  </a:cubicBezTo>
                  <a:cubicBezTo>
                    <a:pt x="698665" y="433450"/>
                    <a:pt x="349332" y="216725"/>
                    <a:pt x="0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EB0D46C-A004-FD4A-B228-FFD64C72CED0}"/>
                </a:ext>
              </a:extLst>
            </p:cNvPr>
            <p:cNvSpPr/>
            <p:nvPr/>
          </p:nvSpPr>
          <p:spPr>
            <a:xfrm>
              <a:off x="775243" y="3948156"/>
              <a:ext cx="1698171" cy="1294410"/>
            </a:xfrm>
            <a:custGeom>
              <a:avLst/>
              <a:gdLst>
                <a:gd name="connsiteX0" fmla="*/ 0 w 1698171"/>
                <a:gd name="connsiteY0" fmla="*/ 1294410 h 1294410"/>
                <a:gd name="connsiteX1" fmla="*/ 1698171 w 1698171"/>
                <a:gd name="connsiteY1" fmla="*/ 0 h 129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171" h="1294410">
                  <a:moveTo>
                    <a:pt x="0" y="1294410"/>
                  </a:moveTo>
                  <a:lnTo>
                    <a:pt x="1698171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5B6A09B-FB39-AB4B-A227-737689707FF8}"/>
                </a:ext>
              </a:extLst>
            </p:cNvPr>
            <p:cNvSpPr/>
            <p:nvPr/>
          </p:nvSpPr>
          <p:spPr>
            <a:xfrm>
              <a:off x="988999" y="2724997"/>
              <a:ext cx="1520041" cy="1021278"/>
            </a:xfrm>
            <a:custGeom>
              <a:avLst/>
              <a:gdLst>
                <a:gd name="connsiteX0" fmla="*/ 0 w 1520041"/>
                <a:gd name="connsiteY0" fmla="*/ 0 h 1021278"/>
                <a:gd name="connsiteX1" fmla="*/ 558140 w 1520041"/>
                <a:gd name="connsiteY1" fmla="*/ 665019 h 1021278"/>
                <a:gd name="connsiteX2" fmla="*/ 1520041 w 1520041"/>
                <a:gd name="connsiteY2" fmla="*/ 1021278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0041" h="1021278">
                  <a:moveTo>
                    <a:pt x="0" y="0"/>
                  </a:moveTo>
                  <a:cubicBezTo>
                    <a:pt x="152400" y="247403"/>
                    <a:pt x="304800" y="494806"/>
                    <a:pt x="558140" y="665019"/>
                  </a:cubicBezTo>
                  <a:cubicBezTo>
                    <a:pt x="811480" y="835232"/>
                    <a:pt x="1165760" y="928255"/>
                    <a:pt x="1520041" y="102127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6B02EC-9531-3741-BCCF-8CC4D8594954}"/>
                </a:ext>
              </a:extLst>
            </p:cNvPr>
            <p:cNvSpPr/>
            <p:nvPr/>
          </p:nvSpPr>
          <p:spPr>
            <a:xfrm>
              <a:off x="2809717" y="4005306"/>
              <a:ext cx="368300" cy="444500"/>
            </a:xfrm>
            <a:custGeom>
              <a:avLst/>
              <a:gdLst>
                <a:gd name="connsiteX0" fmla="*/ 368300 w 368300"/>
                <a:gd name="connsiteY0" fmla="*/ 444500 h 444500"/>
                <a:gd name="connsiteX1" fmla="*/ 0 w 368300"/>
                <a:gd name="connsiteY1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300" h="444500">
                  <a:moveTo>
                    <a:pt x="368300" y="444500"/>
                  </a:moveTo>
                  <a:lnTo>
                    <a:pt x="0" y="0"/>
                  </a:ln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5963B-826E-D643-8265-23D85181EADF}"/>
              </a:ext>
            </a:extLst>
          </p:cNvPr>
          <p:cNvGrpSpPr/>
          <p:nvPr/>
        </p:nvGrpSpPr>
        <p:grpSpPr>
          <a:xfrm>
            <a:off x="442913" y="3925560"/>
            <a:ext cx="3048000" cy="2932440"/>
            <a:chOff x="7403402" y="1738929"/>
            <a:chExt cx="4747023" cy="4597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8A0597-B976-334A-800B-90166AA32B3B}"/>
                </a:ext>
              </a:extLst>
            </p:cNvPr>
            <p:cNvSpPr/>
            <p:nvPr/>
          </p:nvSpPr>
          <p:spPr>
            <a:xfrm>
              <a:off x="7403402" y="1738929"/>
              <a:ext cx="4747023" cy="4597384"/>
            </a:xfrm>
            <a:prstGeom prst="rect">
              <a:avLst/>
            </a:prstGeom>
            <a:solidFill>
              <a:srgbClr val="4472C4">
                <a:alpha val="21176"/>
              </a:srgbClr>
            </a:solidFill>
            <a:ln>
              <a:solidFill>
                <a:srgbClr val="2F528F">
                  <a:alpha val="2588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6B666C-F197-0449-A353-7101BD4C44A5}"/>
                </a:ext>
              </a:extLst>
            </p:cNvPr>
            <p:cNvSpPr/>
            <p:nvPr/>
          </p:nvSpPr>
          <p:spPr>
            <a:xfrm>
              <a:off x="8714855" y="450873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A2AE0-63C3-A44F-B5DF-D557ADBE121B}"/>
                </a:ext>
              </a:extLst>
            </p:cNvPr>
            <p:cNvSpPr/>
            <p:nvPr/>
          </p:nvSpPr>
          <p:spPr>
            <a:xfrm>
              <a:off x="8399907" y="292306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BA69D2-9749-3447-8128-4857719E97C9}"/>
                </a:ext>
              </a:extLst>
            </p:cNvPr>
            <p:cNvSpPr/>
            <p:nvPr/>
          </p:nvSpPr>
          <p:spPr>
            <a:xfrm>
              <a:off x="11004246" y="391827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BB9E18-18E7-BC45-9236-36CAB2F6560B}"/>
                </a:ext>
              </a:extLst>
            </p:cNvPr>
            <p:cNvSpPr/>
            <p:nvPr/>
          </p:nvSpPr>
          <p:spPr>
            <a:xfrm>
              <a:off x="9698626" y="3589864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DC86188-2C5E-2646-BC22-52B81ED6C085}"/>
                </a:ext>
              </a:extLst>
            </p:cNvPr>
            <p:cNvSpPr/>
            <p:nvPr/>
          </p:nvSpPr>
          <p:spPr>
            <a:xfrm>
              <a:off x="7760405" y="3911012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97F061-7F4E-5143-BAF5-3C54F64B706F}"/>
                </a:ext>
              </a:extLst>
            </p:cNvPr>
            <p:cNvSpPr/>
            <p:nvPr/>
          </p:nvSpPr>
          <p:spPr>
            <a:xfrm>
              <a:off x="10934841" y="2679585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1E82EE-BD1C-4A4E-B2C0-3E9D61D19FBD}"/>
                </a:ext>
              </a:extLst>
            </p:cNvPr>
            <p:cNvSpPr/>
            <p:nvPr/>
          </p:nvSpPr>
          <p:spPr>
            <a:xfrm>
              <a:off x="10184398" y="200232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9E05C9-A3EA-2944-AB04-F5D68DA697FC}"/>
                </a:ext>
              </a:extLst>
            </p:cNvPr>
            <p:cNvSpPr/>
            <p:nvPr/>
          </p:nvSpPr>
          <p:spPr>
            <a:xfrm>
              <a:off x="9636618" y="54777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C9986B2-6128-6B41-812B-151CDF5D74DA}"/>
                </a:ext>
              </a:extLst>
            </p:cNvPr>
            <p:cNvSpPr/>
            <p:nvPr/>
          </p:nvSpPr>
          <p:spPr>
            <a:xfrm>
              <a:off x="9029700" y="3873500"/>
              <a:ext cx="673100" cy="635000"/>
            </a:xfrm>
            <a:custGeom>
              <a:avLst/>
              <a:gdLst>
                <a:gd name="connsiteX0" fmla="*/ 673100 w 673100"/>
                <a:gd name="connsiteY0" fmla="*/ 0 h 635000"/>
                <a:gd name="connsiteX1" fmla="*/ 0 w 6731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100" h="635000">
                  <a:moveTo>
                    <a:pt x="673100" y="0"/>
                  </a:moveTo>
                  <a:lnTo>
                    <a:pt x="0" y="6350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9622626-C1AF-2F4F-89C9-10D1040AF601}"/>
                </a:ext>
              </a:extLst>
            </p:cNvPr>
            <p:cNvSpPr/>
            <p:nvPr/>
          </p:nvSpPr>
          <p:spPr>
            <a:xfrm>
              <a:off x="9893300" y="3924300"/>
              <a:ext cx="190652" cy="1536700"/>
            </a:xfrm>
            <a:custGeom>
              <a:avLst/>
              <a:gdLst>
                <a:gd name="connsiteX0" fmla="*/ 25400 w 190652"/>
                <a:gd name="connsiteY0" fmla="*/ 0 h 1536700"/>
                <a:gd name="connsiteX1" fmla="*/ 190500 w 190652"/>
                <a:gd name="connsiteY1" fmla="*/ 889000 h 1536700"/>
                <a:gd name="connsiteX2" fmla="*/ 0 w 190652"/>
                <a:gd name="connsiteY2" fmla="*/ 153670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52" h="1536700">
                  <a:moveTo>
                    <a:pt x="25400" y="0"/>
                  </a:moveTo>
                  <a:cubicBezTo>
                    <a:pt x="110066" y="316441"/>
                    <a:pt x="194733" y="632883"/>
                    <a:pt x="190500" y="889000"/>
                  </a:cubicBezTo>
                  <a:cubicBezTo>
                    <a:pt x="186267" y="1145117"/>
                    <a:pt x="93133" y="1340908"/>
                    <a:pt x="0" y="1536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A35CB84-CDFE-864B-B8AE-585EB388C4EE}"/>
                </a:ext>
              </a:extLst>
            </p:cNvPr>
            <p:cNvSpPr/>
            <p:nvPr/>
          </p:nvSpPr>
          <p:spPr>
            <a:xfrm>
              <a:off x="9906000" y="2349500"/>
              <a:ext cx="420424" cy="1219200"/>
            </a:xfrm>
            <a:custGeom>
              <a:avLst/>
              <a:gdLst>
                <a:gd name="connsiteX0" fmla="*/ 0 w 420424"/>
                <a:gd name="connsiteY0" fmla="*/ 1219200 h 1219200"/>
                <a:gd name="connsiteX1" fmla="*/ 355600 w 420424"/>
                <a:gd name="connsiteY1" fmla="*/ 279400 h 1219200"/>
                <a:gd name="connsiteX2" fmla="*/ 419100 w 420424"/>
                <a:gd name="connsiteY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424" h="1219200">
                  <a:moveTo>
                    <a:pt x="0" y="1219200"/>
                  </a:moveTo>
                  <a:cubicBezTo>
                    <a:pt x="142875" y="850900"/>
                    <a:pt x="285750" y="482600"/>
                    <a:pt x="355600" y="279400"/>
                  </a:cubicBezTo>
                  <a:cubicBezTo>
                    <a:pt x="425450" y="76200"/>
                    <a:pt x="422275" y="38100"/>
                    <a:pt x="41910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BE3A07B-1AD9-BD4E-A9CB-6DDF37121C21}"/>
                </a:ext>
              </a:extLst>
            </p:cNvPr>
            <p:cNvSpPr/>
            <p:nvPr/>
          </p:nvSpPr>
          <p:spPr>
            <a:xfrm>
              <a:off x="10045700" y="3721100"/>
              <a:ext cx="927100" cy="241300"/>
            </a:xfrm>
            <a:custGeom>
              <a:avLst/>
              <a:gdLst>
                <a:gd name="connsiteX0" fmla="*/ 0 w 927100"/>
                <a:gd name="connsiteY0" fmla="*/ 0 h 241300"/>
                <a:gd name="connsiteX1" fmla="*/ 546100 w 927100"/>
                <a:gd name="connsiteY1" fmla="*/ 63500 h 241300"/>
                <a:gd name="connsiteX2" fmla="*/ 927100 w 927100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241300">
                  <a:moveTo>
                    <a:pt x="0" y="0"/>
                  </a:moveTo>
                  <a:cubicBezTo>
                    <a:pt x="195791" y="11641"/>
                    <a:pt x="391583" y="23283"/>
                    <a:pt x="546100" y="63500"/>
                  </a:cubicBezTo>
                  <a:cubicBezTo>
                    <a:pt x="700617" y="103717"/>
                    <a:pt x="813858" y="172508"/>
                    <a:pt x="927100" y="241300"/>
                  </a:cubicBez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949842E-8035-AC48-B02F-459B0A9010D0}"/>
                </a:ext>
              </a:extLst>
            </p:cNvPr>
            <p:cNvSpPr/>
            <p:nvPr/>
          </p:nvSpPr>
          <p:spPr>
            <a:xfrm>
              <a:off x="10020300" y="2844800"/>
              <a:ext cx="889000" cy="762000"/>
            </a:xfrm>
            <a:custGeom>
              <a:avLst/>
              <a:gdLst>
                <a:gd name="connsiteX0" fmla="*/ 0 w 889000"/>
                <a:gd name="connsiteY0" fmla="*/ 762000 h 762000"/>
                <a:gd name="connsiteX1" fmla="*/ 431800 w 889000"/>
                <a:gd name="connsiteY1" fmla="*/ 228600 h 762000"/>
                <a:gd name="connsiteX2" fmla="*/ 889000 w 88900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000" h="762000">
                  <a:moveTo>
                    <a:pt x="0" y="762000"/>
                  </a:moveTo>
                  <a:cubicBezTo>
                    <a:pt x="141816" y="558800"/>
                    <a:pt x="283633" y="355600"/>
                    <a:pt x="431800" y="228600"/>
                  </a:cubicBezTo>
                  <a:cubicBezTo>
                    <a:pt x="579967" y="101600"/>
                    <a:pt x="734483" y="50800"/>
                    <a:pt x="88900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45165CB-040B-C84B-B3BC-C99E4F90EB9F}"/>
                </a:ext>
              </a:extLst>
            </p:cNvPr>
            <p:cNvSpPr/>
            <p:nvPr/>
          </p:nvSpPr>
          <p:spPr>
            <a:xfrm>
              <a:off x="8750300" y="3079478"/>
              <a:ext cx="965200" cy="501922"/>
            </a:xfrm>
            <a:custGeom>
              <a:avLst/>
              <a:gdLst>
                <a:gd name="connsiteX0" fmla="*/ 965200 w 965200"/>
                <a:gd name="connsiteY0" fmla="*/ 501922 h 501922"/>
                <a:gd name="connsiteX1" fmla="*/ 635000 w 965200"/>
                <a:gd name="connsiteY1" fmla="*/ 57422 h 501922"/>
                <a:gd name="connsiteX2" fmla="*/ 0 w 965200"/>
                <a:gd name="connsiteY2" fmla="*/ 19322 h 5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501922">
                  <a:moveTo>
                    <a:pt x="965200" y="501922"/>
                  </a:moveTo>
                  <a:cubicBezTo>
                    <a:pt x="880533" y="319888"/>
                    <a:pt x="795867" y="137855"/>
                    <a:pt x="635000" y="57422"/>
                  </a:cubicBezTo>
                  <a:cubicBezTo>
                    <a:pt x="474133" y="-23011"/>
                    <a:pt x="237066" y="-1845"/>
                    <a:pt x="0" y="19322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8F82B03-914B-C94F-B12F-E1EABA62E460}"/>
                </a:ext>
              </a:extLst>
            </p:cNvPr>
            <p:cNvSpPr/>
            <p:nvPr/>
          </p:nvSpPr>
          <p:spPr>
            <a:xfrm>
              <a:off x="8115300" y="3697881"/>
              <a:ext cx="1549400" cy="264519"/>
            </a:xfrm>
            <a:custGeom>
              <a:avLst/>
              <a:gdLst>
                <a:gd name="connsiteX0" fmla="*/ 1549400 w 1549400"/>
                <a:gd name="connsiteY0" fmla="*/ 23219 h 264519"/>
                <a:gd name="connsiteX1" fmla="*/ 711200 w 1549400"/>
                <a:gd name="connsiteY1" fmla="*/ 23219 h 264519"/>
                <a:gd name="connsiteX2" fmla="*/ 0 w 1549400"/>
                <a:gd name="connsiteY2" fmla="*/ 264519 h 26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400" h="264519">
                  <a:moveTo>
                    <a:pt x="1549400" y="23219"/>
                  </a:moveTo>
                  <a:cubicBezTo>
                    <a:pt x="1259416" y="3110"/>
                    <a:pt x="969433" y="-16998"/>
                    <a:pt x="711200" y="23219"/>
                  </a:cubicBezTo>
                  <a:cubicBezTo>
                    <a:pt x="452967" y="63436"/>
                    <a:pt x="226483" y="163977"/>
                    <a:pt x="0" y="2645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09581CF-F62A-C34F-96F5-D9AEEB585145}"/>
              </a:ext>
            </a:extLst>
          </p:cNvPr>
          <p:cNvSpPr txBox="1"/>
          <p:nvPr/>
        </p:nvSpPr>
        <p:spPr>
          <a:xfrm>
            <a:off x="3880201" y="963034"/>
            <a:ext cx="823135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Optimization done with gradient descent. The gradient </a:t>
            </a:r>
          </a:p>
          <a:p>
            <a:r>
              <a:rPr lang="en-US" sz="2800" dirty="0"/>
              <a:t>Of C is</a:t>
            </a:r>
          </a:p>
          <a:p>
            <a:endParaRPr lang="en-US" sz="2800" dirty="0"/>
          </a:p>
          <a:p>
            <a:endParaRPr lang="en-US" sz="2800" i="1" dirty="0"/>
          </a:p>
          <a:p>
            <a:endParaRPr lang="en-US" sz="2800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C05DB3-C090-7340-A6CE-1227CFE9F30F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3632F35-54CA-28D3-DCF0-306E23459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148" y="2270107"/>
            <a:ext cx="8390428" cy="109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02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B8FC37-AA9E-FF4F-954C-6F94989CAE2B}"/>
              </a:ext>
            </a:extLst>
          </p:cNvPr>
          <p:cNvGrpSpPr/>
          <p:nvPr/>
        </p:nvGrpSpPr>
        <p:grpSpPr>
          <a:xfrm>
            <a:off x="442913" y="1083074"/>
            <a:ext cx="3048000" cy="2740665"/>
            <a:chOff x="0" y="1615435"/>
            <a:chExt cx="6223000" cy="5242566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37D573B-D967-CD49-893C-D587C12C4A81}"/>
                </a:ext>
              </a:extLst>
            </p:cNvPr>
            <p:cNvSpPr/>
            <p:nvPr/>
          </p:nvSpPr>
          <p:spPr>
            <a:xfrm>
              <a:off x="0" y="1615435"/>
              <a:ext cx="6223000" cy="5242566"/>
            </a:xfrm>
            <a:prstGeom prst="cube">
              <a:avLst/>
            </a:prstGeom>
            <a:solidFill>
              <a:srgbClr val="4472C4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26F5798-D680-0B4D-A4EB-3A9F60E5CF5C}"/>
                </a:ext>
              </a:extLst>
            </p:cNvPr>
            <p:cNvSpPr/>
            <p:nvPr/>
          </p:nvSpPr>
          <p:spPr>
            <a:xfrm>
              <a:off x="2853165" y="2073849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C73723-DA14-CD47-A27A-8E9265BAFC5B}"/>
                </a:ext>
              </a:extLst>
            </p:cNvPr>
            <p:cNvSpPr/>
            <p:nvPr/>
          </p:nvSpPr>
          <p:spPr>
            <a:xfrm>
              <a:off x="664147" y="239330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07E0FB-406A-C046-92C3-5C5BD7E12F9E}"/>
                </a:ext>
              </a:extLst>
            </p:cNvPr>
            <p:cNvSpPr/>
            <p:nvPr/>
          </p:nvSpPr>
          <p:spPr>
            <a:xfrm>
              <a:off x="5277788" y="459536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20BA3D-C205-7D44-A9C8-1935FBB9576E}"/>
                </a:ext>
              </a:extLst>
            </p:cNvPr>
            <p:cNvSpPr/>
            <p:nvPr/>
          </p:nvSpPr>
          <p:spPr>
            <a:xfrm>
              <a:off x="2528313" y="3676846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83B0ED-7348-3D4C-813E-D4134B6E9E5D}"/>
                </a:ext>
              </a:extLst>
            </p:cNvPr>
            <p:cNvSpPr/>
            <p:nvPr/>
          </p:nvSpPr>
          <p:spPr>
            <a:xfrm>
              <a:off x="4302214" y="3144540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F4DFDC-F667-1048-962F-6D31629C22BA}"/>
                </a:ext>
              </a:extLst>
            </p:cNvPr>
            <p:cNvSpPr/>
            <p:nvPr/>
          </p:nvSpPr>
          <p:spPr>
            <a:xfrm>
              <a:off x="3159849" y="4440394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F5070-676A-8041-A5A4-9B7C22D9AADA}"/>
                </a:ext>
              </a:extLst>
            </p:cNvPr>
            <p:cNvSpPr/>
            <p:nvPr/>
          </p:nvSpPr>
          <p:spPr>
            <a:xfrm>
              <a:off x="466901" y="52168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CA35052-1976-FA4E-9F91-31A0B0E727C4}"/>
                </a:ext>
              </a:extLst>
            </p:cNvPr>
            <p:cNvSpPr/>
            <p:nvPr/>
          </p:nvSpPr>
          <p:spPr>
            <a:xfrm>
              <a:off x="4029968" y="617990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4F5EBE1-6894-3740-98B1-C4E158C40B48}"/>
                </a:ext>
              </a:extLst>
            </p:cNvPr>
            <p:cNvSpPr/>
            <p:nvPr/>
          </p:nvSpPr>
          <p:spPr>
            <a:xfrm>
              <a:off x="2503033" y="3976963"/>
              <a:ext cx="1510726" cy="2235856"/>
            </a:xfrm>
            <a:custGeom>
              <a:avLst/>
              <a:gdLst>
                <a:gd name="connsiteX0" fmla="*/ 124378 w 1510726"/>
                <a:gd name="connsiteY0" fmla="*/ 0 h 2235856"/>
                <a:gd name="connsiteX1" fmla="*/ 136176 w 1510726"/>
                <a:gd name="connsiteY1" fmla="*/ 1109079 h 2235856"/>
                <a:gd name="connsiteX2" fmla="*/ 1510726 w 1510726"/>
                <a:gd name="connsiteY2" fmla="*/ 2235856 h 223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0726" h="2235856">
                  <a:moveTo>
                    <a:pt x="124378" y="0"/>
                  </a:moveTo>
                  <a:cubicBezTo>
                    <a:pt x="14748" y="368218"/>
                    <a:pt x="-94882" y="736436"/>
                    <a:pt x="136176" y="1109079"/>
                  </a:cubicBezTo>
                  <a:cubicBezTo>
                    <a:pt x="367234" y="1481722"/>
                    <a:pt x="938980" y="1858789"/>
                    <a:pt x="1510726" y="2235856"/>
                  </a:cubicBezTo>
                </a:path>
              </a:pathLst>
            </a:custGeom>
            <a:noFill/>
            <a:ln w="12700"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4072AC0-C337-6840-BDA8-2A110C3A2BAB}"/>
                </a:ext>
              </a:extLst>
            </p:cNvPr>
            <p:cNvSpPr/>
            <p:nvPr/>
          </p:nvSpPr>
          <p:spPr>
            <a:xfrm>
              <a:off x="2805923" y="2392488"/>
              <a:ext cx="315889" cy="1270660"/>
            </a:xfrm>
            <a:custGeom>
              <a:avLst/>
              <a:gdLst>
                <a:gd name="connsiteX0" fmla="*/ 261258 w 315889"/>
                <a:gd name="connsiteY0" fmla="*/ 0 h 1270660"/>
                <a:gd name="connsiteX1" fmla="*/ 296884 w 315889"/>
                <a:gd name="connsiteY1" fmla="*/ 641268 h 1270660"/>
                <a:gd name="connsiteX2" fmla="*/ 0 w 315889"/>
                <a:gd name="connsiteY2" fmla="*/ 1270660 h 12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889" h="1270660">
                  <a:moveTo>
                    <a:pt x="261258" y="0"/>
                  </a:moveTo>
                  <a:cubicBezTo>
                    <a:pt x="300842" y="214745"/>
                    <a:pt x="340427" y="429491"/>
                    <a:pt x="296884" y="641268"/>
                  </a:cubicBezTo>
                  <a:cubicBezTo>
                    <a:pt x="253341" y="853045"/>
                    <a:pt x="13855" y="1227117"/>
                    <a:pt x="0" y="127066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3481BC-851D-6E43-AF62-EC606814A20C}"/>
                </a:ext>
              </a:extLst>
            </p:cNvPr>
            <p:cNvSpPr/>
            <p:nvPr/>
          </p:nvSpPr>
          <p:spPr>
            <a:xfrm>
              <a:off x="2841549" y="3230593"/>
              <a:ext cx="1425039" cy="420680"/>
            </a:xfrm>
            <a:custGeom>
              <a:avLst/>
              <a:gdLst>
                <a:gd name="connsiteX0" fmla="*/ 1425039 w 1425039"/>
                <a:gd name="connsiteY0" fmla="*/ 28794 h 420680"/>
                <a:gd name="connsiteX1" fmla="*/ 760021 w 1425039"/>
                <a:gd name="connsiteY1" fmla="*/ 40669 h 420680"/>
                <a:gd name="connsiteX2" fmla="*/ 0 w 1425039"/>
                <a:gd name="connsiteY2" fmla="*/ 420680 h 42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5039" h="420680">
                  <a:moveTo>
                    <a:pt x="1425039" y="28794"/>
                  </a:moveTo>
                  <a:cubicBezTo>
                    <a:pt x="1211283" y="2074"/>
                    <a:pt x="997527" y="-24645"/>
                    <a:pt x="760021" y="40669"/>
                  </a:cubicBezTo>
                  <a:cubicBezTo>
                    <a:pt x="522515" y="105983"/>
                    <a:pt x="261257" y="263331"/>
                    <a:pt x="0" y="42068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67D7A5E-1DA8-9340-A32D-8578A1C43B20}"/>
                </a:ext>
              </a:extLst>
            </p:cNvPr>
            <p:cNvSpPr/>
            <p:nvPr/>
          </p:nvSpPr>
          <p:spPr>
            <a:xfrm>
              <a:off x="2900926" y="3924405"/>
              <a:ext cx="2363190" cy="819398"/>
            </a:xfrm>
            <a:custGeom>
              <a:avLst/>
              <a:gdLst>
                <a:gd name="connsiteX0" fmla="*/ 2363190 w 2363190"/>
                <a:gd name="connsiteY0" fmla="*/ 819398 h 819398"/>
                <a:gd name="connsiteX1" fmla="*/ 1092530 w 2363190"/>
                <a:gd name="connsiteY1" fmla="*/ 570016 h 819398"/>
                <a:gd name="connsiteX2" fmla="*/ 0 w 2363190"/>
                <a:gd name="connsiteY2" fmla="*/ 0 h 8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190" h="819398">
                  <a:moveTo>
                    <a:pt x="2363190" y="819398"/>
                  </a:moveTo>
                  <a:cubicBezTo>
                    <a:pt x="1924792" y="762990"/>
                    <a:pt x="1486395" y="706582"/>
                    <a:pt x="1092530" y="570016"/>
                  </a:cubicBezTo>
                  <a:cubicBezTo>
                    <a:pt x="698665" y="433450"/>
                    <a:pt x="349332" y="216725"/>
                    <a:pt x="0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EB0D46C-A004-FD4A-B228-FFD64C72CED0}"/>
                </a:ext>
              </a:extLst>
            </p:cNvPr>
            <p:cNvSpPr/>
            <p:nvPr/>
          </p:nvSpPr>
          <p:spPr>
            <a:xfrm>
              <a:off x="775243" y="3948156"/>
              <a:ext cx="1698171" cy="1294410"/>
            </a:xfrm>
            <a:custGeom>
              <a:avLst/>
              <a:gdLst>
                <a:gd name="connsiteX0" fmla="*/ 0 w 1698171"/>
                <a:gd name="connsiteY0" fmla="*/ 1294410 h 1294410"/>
                <a:gd name="connsiteX1" fmla="*/ 1698171 w 1698171"/>
                <a:gd name="connsiteY1" fmla="*/ 0 h 129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171" h="1294410">
                  <a:moveTo>
                    <a:pt x="0" y="1294410"/>
                  </a:moveTo>
                  <a:lnTo>
                    <a:pt x="1698171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5B6A09B-FB39-AB4B-A227-737689707FF8}"/>
                </a:ext>
              </a:extLst>
            </p:cNvPr>
            <p:cNvSpPr/>
            <p:nvPr/>
          </p:nvSpPr>
          <p:spPr>
            <a:xfrm>
              <a:off x="988999" y="2724997"/>
              <a:ext cx="1520041" cy="1021278"/>
            </a:xfrm>
            <a:custGeom>
              <a:avLst/>
              <a:gdLst>
                <a:gd name="connsiteX0" fmla="*/ 0 w 1520041"/>
                <a:gd name="connsiteY0" fmla="*/ 0 h 1021278"/>
                <a:gd name="connsiteX1" fmla="*/ 558140 w 1520041"/>
                <a:gd name="connsiteY1" fmla="*/ 665019 h 1021278"/>
                <a:gd name="connsiteX2" fmla="*/ 1520041 w 1520041"/>
                <a:gd name="connsiteY2" fmla="*/ 1021278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0041" h="1021278">
                  <a:moveTo>
                    <a:pt x="0" y="0"/>
                  </a:moveTo>
                  <a:cubicBezTo>
                    <a:pt x="152400" y="247403"/>
                    <a:pt x="304800" y="494806"/>
                    <a:pt x="558140" y="665019"/>
                  </a:cubicBezTo>
                  <a:cubicBezTo>
                    <a:pt x="811480" y="835232"/>
                    <a:pt x="1165760" y="928255"/>
                    <a:pt x="1520041" y="102127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6B02EC-9531-3741-BCCF-8CC4D8594954}"/>
                </a:ext>
              </a:extLst>
            </p:cNvPr>
            <p:cNvSpPr/>
            <p:nvPr/>
          </p:nvSpPr>
          <p:spPr>
            <a:xfrm>
              <a:off x="2809717" y="4005306"/>
              <a:ext cx="368300" cy="444500"/>
            </a:xfrm>
            <a:custGeom>
              <a:avLst/>
              <a:gdLst>
                <a:gd name="connsiteX0" fmla="*/ 368300 w 368300"/>
                <a:gd name="connsiteY0" fmla="*/ 444500 h 444500"/>
                <a:gd name="connsiteX1" fmla="*/ 0 w 368300"/>
                <a:gd name="connsiteY1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300" h="444500">
                  <a:moveTo>
                    <a:pt x="368300" y="444500"/>
                  </a:moveTo>
                  <a:lnTo>
                    <a:pt x="0" y="0"/>
                  </a:ln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5963B-826E-D643-8265-23D85181EADF}"/>
              </a:ext>
            </a:extLst>
          </p:cNvPr>
          <p:cNvGrpSpPr/>
          <p:nvPr/>
        </p:nvGrpSpPr>
        <p:grpSpPr>
          <a:xfrm>
            <a:off x="442913" y="3925560"/>
            <a:ext cx="3048000" cy="2932440"/>
            <a:chOff x="7403402" y="1738929"/>
            <a:chExt cx="4747023" cy="4597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8A0597-B976-334A-800B-90166AA32B3B}"/>
                </a:ext>
              </a:extLst>
            </p:cNvPr>
            <p:cNvSpPr/>
            <p:nvPr/>
          </p:nvSpPr>
          <p:spPr>
            <a:xfrm>
              <a:off x="7403402" y="1738929"/>
              <a:ext cx="4747023" cy="4597384"/>
            </a:xfrm>
            <a:prstGeom prst="rect">
              <a:avLst/>
            </a:prstGeom>
            <a:solidFill>
              <a:srgbClr val="4472C4">
                <a:alpha val="21176"/>
              </a:srgbClr>
            </a:solidFill>
            <a:ln>
              <a:solidFill>
                <a:srgbClr val="2F528F">
                  <a:alpha val="2588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6B666C-F197-0449-A353-7101BD4C44A5}"/>
                </a:ext>
              </a:extLst>
            </p:cNvPr>
            <p:cNvSpPr/>
            <p:nvPr/>
          </p:nvSpPr>
          <p:spPr>
            <a:xfrm>
              <a:off x="8714855" y="450873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A2AE0-63C3-A44F-B5DF-D557ADBE121B}"/>
                </a:ext>
              </a:extLst>
            </p:cNvPr>
            <p:cNvSpPr/>
            <p:nvPr/>
          </p:nvSpPr>
          <p:spPr>
            <a:xfrm>
              <a:off x="8399907" y="292306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BA69D2-9749-3447-8128-4857719E97C9}"/>
                </a:ext>
              </a:extLst>
            </p:cNvPr>
            <p:cNvSpPr/>
            <p:nvPr/>
          </p:nvSpPr>
          <p:spPr>
            <a:xfrm>
              <a:off x="11004246" y="391827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BB9E18-18E7-BC45-9236-36CAB2F6560B}"/>
                </a:ext>
              </a:extLst>
            </p:cNvPr>
            <p:cNvSpPr/>
            <p:nvPr/>
          </p:nvSpPr>
          <p:spPr>
            <a:xfrm>
              <a:off x="9698626" y="3589864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DC86188-2C5E-2646-BC22-52B81ED6C085}"/>
                </a:ext>
              </a:extLst>
            </p:cNvPr>
            <p:cNvSpPr/>
            <p:nvPr/>
          </p:nvSpPr>
          <p:spPr>
            <a:xfrm>
              <a:off x="7760405" y="3911012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97F061-7F4E-5143-BAF5-3C54F64B706F}"/>
                </a:ext>
              </a:extLst>
            </p:cNvPr>
            <p:cNvSpPr/>
            <p:nvPr/>
          </p:nvSpPr>
          <p:spPr>
            <a:xfrm>
              <a:off x="10934841" y="2679585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1E82EE-BD1C-4A4E-B2C0-3E9D61D19FBD}"/>
                </a:ext>
              </a:extLst>
            </p:cNvPr>
            <p:cNvSpPr/>
            <p:nvPr/>
          </p:nvSpPr>
          <p:spPr>
            <a:xfrm>
              <a:off x="10184398" y="200232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9E05C9-A3EA-2944-AB04-F5D68DA697FC}"/>
                </a:ext>
              </a:extLst>
            </p:cNvPr>
            <p:cNvSpPr/>
            <p:nvPr/>
          </p:nvSpPr>
          <p:spPr>
            <a:xfrm>
              <a:off x="9636618" y="54777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C9986B2-6128-6B41-812B-151CDF5D74DA}"/>
                </a:ext>
              </a:extLst>
            </p:cNvPr>
            <p:cNvSpPr/>
            <p:nvPr/>
          </p:nvSpPr>
          <p:spPr>
            <a:xfrm>
              <a:off x="9029700" y="3873500"/>
              <a:ext cx="673100" cy="635000"/>
            </a:xfrm>
            <a:custGeom>
              <a:avLst/>
              <a:gdLst>
                <a:gd name="connsiteX0" fmla="*/ 673100 w 673100"/>
                <a:gd name="connsiteY0" fmla="*/ 0 h 635000"/>
                <a:gd name="connsiteX1" fmla="*/ 0 w 6731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100" h="635000">
                  <a:moveTo>
                    <a:pt x="673100" y="0"/>
                  </a:moveTo>
                  <a:lnTo>
                    <a:pt x="0" y="6350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9622626-C1AF-2F4F-89C9-10D1040AF601}"/>
                </a:ext>
              </a:extLst>
            </p:cNvPr>
            <p:cNvSpPr/>
            <p:nvPr/>
          </p:nvSpPr>
          <p:spPr>
            <a:xfrm>
              <a:off x="9893300" y="3924300"/>
              <a:ext cx="190652" cy="1536700"/>
            </a:xfrm>
            <a:custGeom>
              <a:avLst/>
              <a:gdLst>
                <a:gd name="connsiteX0" fmla="*/ 25400 w 190652"/>
                <a:gd name="connsiteY0" fmla="*/ 0 h 1536700"/>
                <a:gd name="connsiteX1" fmla="*/ 190500 w 190652"/>
                <a:gd name="connsiteY1" fmla="*/ 889000 h 1536700"/>
                <a:gd name="connsiteX2" fmla="*/ 0 w 190652"/>
                <a:gd name="connsiteY2" fmla="*/ 153670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52" h="1536700">
                  <a:moveTo>
                    <a:pt x="25400" y="0"/>
                  </a:moveTo>
                  <a:cubicBezTo>
                    <a:pt x="110066" y="316441"/>
                    <a:pt x="194733" y="632883"/>
                    <a:pt x="190500" y="889000"/>
                  </a:cubicBezTo>
                  <a:cubicBezTo>
                    <a:pt x="186267" y="1145117"/>
                    <a:pt x="93133" y="1340908"/>
                    <a:pt x="0" y="1536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A35CB84-CDFE-864B-B8AE-585EB388C4EE}"/>
                </a:ext>
              </a:extLst>
            </p:cNvPr>
            <p:cNvSpPr/>
            <p:nvPr/>
          </p:nvSpPr>
          <p:spPr>
            <a:xfrm>
              <a:off x="9906000" y="2349500"/>
              <a:ext cx="420424" cy="1219200"/>
            </a:xfrm>
            <a:custGeom>
              <a:avLst/>
              <a:gdLst>
                <a:gd name="connsiteX0" fmla="*/ 0 w 420424"/>
                <a:gd name="connsiteY0" fmla="*/ 1219200 h 1219200"/>
                <a:gd name="connsiteX1" fmla="*/ 355600 w 420424"/>
                <a:gd name="connsiteY1" fmla="*/ 279400 h 1219200"/>
                <a:gd name="connsiteX2" fmla="*/ 419100 w 420424"/>
                <a:gd name="connsiteY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424" h="1219200">
                  <a:moveTo>
                    <a:pt x="0" y="1219200"/>
                  </a:moveTo>
                  <a:cubicBezTo>
                    <a:pt x="142875" y="850900"/>
                    <a:pt x="285750" y="482600"/>
                    <a:pt x="355600" y="279400"/>
                  </a:cubicBezTo>
                  <a:cubicBezTo>
                    <a:pt x="425450" y="76200"/>
                    <a:pt x="422275" y="38100"/>
                    <a:pt x="41910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BE3A07B-1AD9-BD4E-A9CB-6DDF37121C21}"/>
                </a:ext>
              </a:extLst>
            </p:cNvPr>
            <p:cNvSpPr/>
            <p:nvPr/>
          </p:nvSpPr>
          <p:spPr>
            <a:xfrm>
              <a:off x="10045700" y="3721100"/>
              <a:ext cx="927100" cy="241300"/>
            </a:xfrm>
            <a:custGeom>
              <a:avLst/>
              <a:gdLst>
                <a:gd name="connsiteX0" fmla="*/ 0 w 927100"/>
                <a:gd name="connsiteY0" fmla="*/ 0 h 241300"/>
                <a:gd name="connsiteX1" fmla="*/ 546100 w 927100"/>
                <a:gd name="connsiteY1" fmla="*/ 63500 h 241300"/>
                <a:gd name="connsiteX2" fmla="*/ 927100 w 927100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241300">
                  <a:moveTo>
                    <a:pt x="0" y="0"/>
                  </a:moveTo>
                  <a:cubicBezTo>
                    <a:pt x="195791" y="11641"/>
                    <a:pt x="391583" y="23283"/>
                    <a:pt x="546100" y="63500"/>
                  </a:cubicBezTo>
                  <a:cubicBezTo>
                    <a:pt x="700617" y="103717"/>
                    <a:pt x="813858" y="172508"/>
                    <a:pt x="927100" y="241300"/>
                  </a:cubicBez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949842E-8035-AC48-B02F-459B0A9010D0}"/>
                </a:ext>
              </a:extLst>
            </p:cNvPr>
            <p:cNvSpPr/>
            <p:nvPr/>
          </p:nvSpPr>
          <p:spPr>
            <a:xfrm>
              <a:off x="10020300" y="2844800"/>
              <a:ext cx="889000" cy="762000"/>
            </a:xfrm>
            <a:custGeom>
              <a:avLst/>
              <a:gdLst>
                <a:gd name="connsiteX0" fmla="*/ 0 w 889000"/>
                <a:gd name="connsiteY0" fmla="*/ 762000 h 762000"/>
                <a:gd name="connsiteX1" fmla="*/ 431800 w 889000"/>
                <a:gd name="connsiteY1" fmla="*/ 228600 h 762000"/>
                <a:gd name="connsiteX2" fmla="*/ 889000 w 88900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000" h="762000">
                  <a:moveTo>
                    <a:pt x="0" y="762000"/>
                  </a:moveTo>
                  <a:cubicBezTo>
                    <a:pt x="141816" y="558800"/>
                    <a:pt x="283633" y="355600"/>
                    <a:pt x="431800" y="228600"/>
                  </a:cubicBezTo>
                  <a:cubicBezTo>
                    <a:pt x="579967" y="101600"/>
                    <a:pt x="734483" y="50800"/>
                    <a:pt x="88900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45165CB-040B-C84B-B3BC-C99E4F90EB9F}"/>
                </a:ext>
              </a:extLst>
            </p:cNvPr>
            <p:cNvSpPr/>
            <p:nvPr/>
          </p:nvSpPr>
          <p:spPr>
            <a:xfrm>
              <a:off x="8750300" y="3079478"/>
              <a:ext cx="965200" cy="501922"/>
            </a:xfrm>
            <a:custGeom>
              <a:avLst/>
              <a:gdLst>
                <a:gd name="connsiteX0" fmla="*/ 965200 w 965200"/>
                <a:gd name="connsiteY0" fmla="*/ 501922 h 501922"/>
                <a:gd name="connsiteX1" fmla="*/ 635000 w 965200"/>
                <a:gd name="connsiteY1" fmla="*/ 57422 h 501922"/>
                <a:gd name="connsiteX2" fmla="*/ 0 w 965200"/>
                <a:gd name="connsiteY2" fmla="*/ 19322 h 5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501922">
                  <a:moveTo>
                    <a:pt x="965200" y="501922"/>
                  </a:moveTo>
                  <a:cubicBezTo>
                    <a:pt x="880533" y="319888"/>
                    <a:pt x="795867" y="137855"/>
                    <a:pt x="635000" y="57422"/>
                  </a:cubicBezTo>
                  <a:cubicBezTo>
                    <a:pt x="474133" y="-23011"/>
                    <a:pt x="237066" y="-1845"/>
                    <a:pt x="0" y="19322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8F82B03-914B-C94F-B12F-E1EABA62E460}"/>
                </a:ext>
              </a:extLst>
            </p:cNvPr>
            <p:cNvSpPr/>
            <p:nvPr/>
          </p:nvSpPr>
          <p:spPr>
            <a:xfrm>
              <a:off x="8115300" y="3697881"/>
              <a:ext cx="1549400" cy="264519"/>
            </a:xfrm>
            <a:custGeom>
              <a:avLst/>
              <a:gdLst>
                <a:gd name="connsiteX0" fmla="*/ 1549400 w 1549400"/>
                <a:gd name="connsiteY0" fmla="*/ 23219 h 264519"/>
                <a:gd name="connsiteX1" fmla="*/ 711200 w 1549400"/>
                <a:gd name="connsiteY1" fmla="*/ 23219 h 264519"/>
                <a:gd name="connsiteX2" fmla="*/ 0 w 1549400"/>
                <a:gd name="connsiteY2" fmla="*/ 264519 h 26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400" h="264519">
                  <a:moveTo>
                    <a:pt x="1549400" y="23219"/>
                  </a:moveTo>
                  <a:cubicBezTo>
                    <a:pt x="1259416" y="3110"/>
                    <a:pt x="969433" y="-16998"/>
                    <a:pt x="711200" y="23219"/>
                  </a:cubicBezTo>
                  <a:cubicBezTo>
                    <a:pt x="452967" y="63436"/>
                    <a:pt x="226483" y="163977"/>
                    <a:pt x="0" y="2645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09581CF-F62A-C34F-96F5-D9AEEB585145}"/>
              </a:ext>
            </a:extLst>
          </p:cNvPr>
          <p:cNvSpPr txBox="1"/>
          <p:nvPr/>
        </p:nvSpPr>
        <p:spPr>
          <a:xfrm>
            <a:off x="3880201" y="963034"/>
            <a:ext cx="823135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Optimization done with gradient descent. The gradient </a:t>
            </a:r>
          </a:p>
          <a:p>
            <a:r>
              <a:rPr lang="en-US" sz="2800" dirty="0"/>
              <a:t>of C is</a:t>
            </a:r>
          </a:p>
          <a:p>
            <a:endParaRPr lang="en-US" sz="2800" dirty="0"/>
          </a:p>
          <a:p>
            <a:endParaRPr lang="en-US" sz="2800" i="1" dirty="0"/>
          </a:p>
          <a:p>
            <a:endParaRPr lang="en-US" sz="2800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C05DB3-C090-7340-A6CE-1227CFE9F30F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3632F35-54CA-28D3-DCF0-306E23459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148" y="2270107"/>
            <a:ext cx="8390428" cy="109678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B6F9FDC-713F-8B99-B9AA-9FE24DF5E12A}"/>
              </a:ext>
            </a:extLst>
          </p:cNvPr>
          <p:cNvSpPr txBox="1"/>
          <p:nvPr/>
        </p:nvSpPr>
        <p:spPr>
          <a:xfrm>
            <a:off x="3880201" y="3512439"/>
            <a:ext cx="61141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Or also</a:t>
            </a:r>
          </a:p>
          <a:p>
            <a:endParaRPr lang="en-US" sz="28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6F94E45-FAB1-A6C6-37F3-658B0A039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5"/>
          <a:stretch/>
        </p:blipFill>
        <p:spPr>
          <a:xfrm>
            <a:off x="4547225" y="4065344"/>
            <a:ext cx="6780274" cy="136115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58D476F-6B62-CE20-28AC-3DC83A524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561" y="5611882"/>
            <a:ext cx="4104534" cy="102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42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5954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9792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Mapping data from a space of dimension </a:t>
            </a:r>
            <a:r>
              <a:rPr lang="en-US" sz="2400" i="1" dirty="0"/>
              <a:t>p</a:t>
            </a:r>
            <a:r>
              <a:rPr lang="en-US" sz="2400" dirty="0"/>
              <a:t> to a space of dimension </a:t>
            </a:r>
            <a:r>
              <a:rPr lang="en-US" sz="2400" i="1" dirty="0"/>
              <a:t>d&lt;&lt;p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4085EB07-AFD9-4B4E-BA32-CDD2F3E87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948113"/>
              </p:ext>
            </p:extLst>
          </p:nvPr>
        </p:nvGraphicFramePr>
        <p:xfrm>
          <a:off x="1418389" y="2295802"/>
          <a:ext cx="354144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4037178980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2375001752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13022355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3355270155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992491923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3718283834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2199707456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2704120561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2563385399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3981297597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783530354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4139773712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1910707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254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096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654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26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921724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2409474-D876-EF4B-9DD4-5972FEC2118E}"/>
              </a:ext>
            </a:extLst>
          </p:cNvPr>
          <p:cNvCxnSpPr/>
          <p:nvPr/>
        </p:nvCxnSpPr>
        <p:spPr>
          <a:xfrm>
            <a:off x="1191126" y="2295802"/>
            <a:ext cx="0" cy="333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A114B1-FAE0-C24B-AAF8-3DFF5D765324}"/>
              </a:ext>
            </a:extLst>
          </p:cNvPr>
          <p:cNvCxnSpPr/>
          <p:nvPr/>
        </p:nvCxnSpPr>
        <p:spPr>
          <a:xfrm>
            <a:off x="1418389" y="2045368"/>
            <a:ext cx="3541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16DCEC2-82D1-D947-8BB1-C68EA3D9D3D7}"/>
              </a:ext>
            </a:extLst>
          </p:cNvPr>
          <p:cNvSpPr txBox="1"/>
          <p:nvPr/>
        </p:nvSpPr>
        <p:spPr>
          <a:xfrm>
            <a:off x="2605459" y="1721656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DF5EC-775A-6446-B4A1-678A9CB95D90}"/>
              </a:ext>
            </a:extLst>
          </p:cNvPr>
          <p:cNvSpPr txBox="1"/>
          <p:nvPr/>
        </p:nvSpPr>
        <p:spPr>
          <a:xfrm rot="16200000">
            <a:off x="415112" y="3573379"/>
            <a:ext cx="1182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datapoints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BCF46AF-E08F-D04B-948A-C93B3C3BE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5" t="9709" r="14330" b="9252"/>
          <a:stretch/>
        </p:blipFill>
        <p:spPr>
          <a:xfrm>
            <a:off x="7014411" y="2295802"/>
            <a:ext cx="5053263" cy="3250757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5774D9D-7B53-324F-84E7-3E7E892D1F51}"/>
              </a:ext>
            </a:extLst>
          </p:cNvPr>
          <p:cNvCxnSpPr/>
          <p:nvPr/>
        </p:nvCxnSpPr>
        <p:spPr>
          <a:xfrm flipV="1">
            <a:off x="7134726" y="2045368"/>
            <a:ext cx="0" cy="3587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99F353B-6FDB-9C48-B576-D0F0CDB6073D}"/>
              </a:ext>
            </a:extLst>
          </p:cNvPr>
          <p:cNvCxnSpPr/>
          <p:nvPr/>
        </p:nvCxnSpPr>
        <p:spPr>
          <a:xfrm>
            <a:off x="7158789" y="5633362"/>
            <a:ext cx="4319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1E087BB-4E45-B542-9A14-74D09E61AD2F}"/>
              </a:ext>
            </a:extLst>
          </p:cNvPr>
          <p:cNvSpPr txBox="1"/>
          <p:nvPr/>
        </p:nvSpPr>
        <p:spPr>
          <a:xfrm>
            <a:off x="10864516" y="5716519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C2172-9394-BF4F-A12C-EB951A9F11AE}"/>
              </a:ext>
            </a:extLst>
          </p:cNvPr>
          <p:cNvSpPr txBox="1"/>
          <p:nvPr/>
        </p:nvSpPr>
        <p:spPr>
          <a:xfrm>
            <a:off x="6376168" y="176603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 2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AFF6A06-C4C9-DF4E-8D20-26D5F534757B}"/>
              </a:ext>
            </a:extLst>
          </p:cNvPr>
          <p:cNvSpPr/>
          <p:nvPr/>
        </p:nvSpPr>
        <p:spPr>
          <a:xfrm>
            <a:off x="5161547" y="3705726"/>
            <a:ext cx="1852864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9A9FA9-DCAB-1A59-B9A6-3C8C1DEBB53F}"/>
              </a:ext>
            </a:extLst>
          </p:cNvPr>
          <p:cNvSpPr txBox="1"/>
          <p:nvPr/>
        </p:nvSpPr>
        <p:spPr>
          <a:xfrm>
            <a:off x="4916203" y="4086822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p&gt;&gt;2                     d=2</a:t>
            </a:r>
          </a:p>
        </p:txBody>
      </p:sp>
    </p:spTree>
    <p:extLst>
      <p:ext uri="{BB962C8B-B14F-4D97-AF65-F5344CB8AC3E}">
        <p14:creationId xmlns:p14="http://schemas.microsoft.com/office/powerpoint/2010/main" val="547892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B8FC37-AA9E-FF4F-954C-6F94989CAE2B}"/>
              </a:ext>
            </a:extLst>
          </p:cNvPr>
          <p:cNvGrpSpPr/>
          <p:nvPr/>
        </p:nvGrpSpPr>
        <p:grpSpPr>
          <a:xfrm>
            <a:off x="442913" y="1083074"/>
            <a:ext cx="3048000" cy="2740665"/>
            <a:chOff x="0" y="1615435"/>
            <a:chExt cx="6223000" cy="5242566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37D573B-D967-CD49-893C-D587C12C4A81}"/>
                </a:ext>
              </a:extLst>
            </p:cNvPr>
            <p:cNvSpPr/>
            <p:nvPr/>
          </p:nvSpPr>
          <p:spPr>
            <a:xfrm>
              <a:off x="0" y="1615435"/>
              <a:ext cx="6223000" cy="5242566"/>
            </a:xfrm>
            <a:prstGeom prst="cube">
              <a:avLst/>
            </a:prstGeom>
            <a:solidFill>
              <a:srgbClr val="4472C4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26F5798-D680-0B4D-A4EB-3A9F60E5CF5C}"/>
                </a:ext>
              </a:extLst>
            </p:cNvPr>
            <p:cNvSpPr/>
            <p:nvPr/>
          </p:nvSpPr>
          <p:spPr>
            <a:xfrm>
              <a:off x="2853165" y="2073849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C73723-DA14-CD47-A27A-8E9265BAFC5B}"/>
                </a:ext>
              </a:extLst>
            </p:cNvPr>
            <p:cNvSpPr/>
            <p:nvPr/>
          </p:nvSpPr>
          <p:spPr>
            <a:xfrm>
              <a:off x="664147" y="239330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07E0FB-406A-C046-92C3-5C5BD7E12F9E}"/>
                </a:ext>
              </a:extLst>
            </p:cNvPr>
            <p:cNvSpPr/>
            <p:nvPr/>
          </p:nvSpPr>
          <p:spPr>
            <a:xfrm>
              <a:off x="5277788" y="459536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20BA3D-C205-7D44-A9C8-1935FBB9576E}"/>
                </a:ext>
              </a:extLst>
            </p:cNvPr>
            <p:cNvSpPr/>
            <p:nvPr/>
          </p:nvSpPr>
          <p:spPr>
            <a:xfrm>
              <a:off x="2528313" y="3676846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83B0ED-7348-3D4C-813E-D4134B6E9E5D}"/>
                </a:ext>
              </a:extLst>
            </p:cNvPr>
            <p:cNvSpPr/>
            <p:nvPr/>
          </p:nvSpPr>
          <p:spPr>
            <a:xfrm>
              <a:off x="4302214" y="3144540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F4DFDC-F667-1048-962F-6D31629C22BA}"/>
                </a:ext>
              </a:extLst>
            </p:cNvPr>
            <p:cNvSpPr/>
            <p:nvPr/>
          </p:nvSpPr>
          <p:spPr>
            <a:xfrm>
              <a:off x="3159849" y="4440394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F5070-676A-8041-A5A4-9B7C22D9AADA}"/>
                </a:ext>
              </a:extLst>
            </p:cNvPr>
            <p:cNvSpPr/>
            <p:nvPr/>
          </p:nvSpPr>
          <p:spPr>
            <a:xfrm>
              <a:off x="466901" y="52168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CA35052-1976-FA4E-9F91-31A0B0E727C4}"/>
                </a:ext>
              </a:extLst>
            </p:cNvPr>
            <p:cNvSpPr/>
            <p:nvPr/>
          </p:nvSpPr>
          <p:spPr>
            <a:xfrm>
              <a:off x="4029968" y="617990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4F5EBE1-6894-3740-98B1-C4E158C40B48}"/>
                </a:ext>
              </a:extLst>
            </p:cNvPr>
            <p:cNvSpPr/>
            <p:nvPr/>
          </p:nvSpPr>
          <p:spPr>
            <a:xfrm>
              <a:off x="2503033" y="3976963"/>
              <a:ext cx="1510726" cy="2235856"/>
            </a:xfrm>
            <a:custGeom>
              <a:avLst/>
              <a:gdLst>
                <a:gd name="connsiteX0" fmla="*/ 124378 w 1510726"/>
                <a:gd name="connsiteY0" fmla="*/ 0 h 2235856"/>
                <a:gd name="connsiteX1" fmla="*/ 136176 w 1510726"/>
                <a:gd name="connsiteY1" fmla="*/ 1109079 h 2235856"/>
                <a:gd name="connsiteX2" fmla="*/ 1510726 w 1510726"/>
                <a:gd name="connsiteY2" fmla="*/ 2235856 h 223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0726" h="2235856">
                  <a:moveTo>
                    <a:pt x="124378" y="0"/>
                  </a:moveTo>
                  <a:cubicBezTo>
                    <a:pt x="14748" y="368218"/>
                    <a:pt x="-94882" y="736436"/>
                    <a:pt x="136176" y="1109079"/>
                  </a:cubicBezTo>
                  <a:cubicBezTo>
                    <a:pt x="367234" y="1481722"/>
                    <a:pt x="938980" y="1858789"/>
                    <a:pt x="1510726" y="2235856"/>
                  </a:cubicBezTo>
                </a:path>
              </a:pathLst>
            </a:custGeom>
            <a:noFill/>
            <a:ln w="12700"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4072AC0-C337-6840-BDA8-2A110C3A2BAB}"/>
                </a:ext>
              </a:extLst>
            </p:cNvPr>
            <p:cNvSpPr/>
            <p:nvPr/>
          </p:nvSpPr>
          <p:spPr>
            <a:xfrm>
              <a:off x="2805923" y="2392488"/>
              <a:ext cx="315889" cy="1270660"/>
            </a:xfrm>
            <a:custGeom>
              <a:avLst/>
              <a:gdLst>
                <a:gd name="connsiteX0" fmla="*/ 261258 w 315889"/>
                <a:gd name="connsiteY0" fmla="*/ 0 h 1270660"/>
                <a:gd name="connsiteX1" fmla="*/ 296884 w 315889"/>
                <a:gd name="connsiteY1" fmla="*/ 641268 h 1270660"/>
                <a:gd name="connsiteX2" fmla="*/ 0 w 315889"/>
                <a:gd name="connsiteY2" fmla="*/ 1270660 h 12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889" h="1270660">
                  <a:moveTo>
                    <a:pt x="261258" y="0"/>
                  </a:moveTo>
                  <a:cubicBezTo>
                    <a:pt x="300842" y="214745"/>
                    <a:pt x="340427" y="429491"/>
                    <a:pt x="296884" y="641268"/>
                  </a:cubicBezTo>
                  <a:cubicBezTo>
                    <a:pt x="253341" y="853045"/>
                    <a:pt x="13855" y="1227117"/>
                    <a:pt x="0" y="127066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3481BC-851D-6E43-AF62-EC606814A20C}"/>
                </a:ext>
              </a:extLst>
            </p:cNvPr>
            <p:cNvSpPr/>
            <p:nvPr/>
          </p:nvSpPr>
          <p:spPr>
            <a:xfrm>
              <a:off x="2841549" y="3230593"/>
              <a:ext cx="1425039" cy="420680"/>
            </a:xfrm>
            <a:custGeom>
              <a:avLst/>
              <a:gdLst>
                <a:gd name="connsiteX0" fmla="*/ 1425039 w 1425039"/>
                <a:gd name="connsiteY0" fmla="*/ 28794 h 420680"/>
                <a:gd name="connsiteX1" fmla="*/ 760021 w 1425039"/>
                <a:gd name="connsiteY1" fmla="*/ 40669 h 420680"/>
                <a:gd name="connsiteX2" fmla="*/ 0 w 1425039"/>
                <a:gd name="connsiteY2" fmla="*/ 420680 h 42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5039" h="420680">
                  <a:moveTo>
                    <a:pt x="1425039" y="28794"/>
                  </a:moveTo>
                  <a:cubicBezTo>
                    <a:pt x="1211283" y="2074"/>
                    <a:pt x="997527" y="-24645"/>
                    <a:pt x="760021" y="40669"/>
                  </a:cubicBezTo>
                  <a:cubicBezTo>
                    <a:pt x="522515" y="105983"/>
                    <a:pt x="261257" y="263331"/>
                    <a:pt x="0" y="42068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67D7A5E-1DA8-9340-A32D-8578A1C43B20}"/>
                </a:ext>
              </a:extLst>
            </p:cNvPr>
            <p:cNvSpPr/>
            <p:nvPr/>
          </p:nvSpPr>
          <p:spPr>
            <a:xfrm>
              <a:off x="2900926" y="3924405"/>
              <a:ext cx="2363190" cy="819398"/>
            </a:xfrm>
            <a:custGeom>
              <a:avLst/>
              <a:gdLst>
                <a:gd name="connsiteX0" fmla="*/ 2363190 w 2363190"/>
                <a:gd name="connsiteY0" fmla="*/ 819398 h 819398"/>
                <a:gd name="connsiteX1" fmla="*/ 1092530 w 2363190"/>
                <a:gd name="connsiteY1" fmla="*/ 570016 h 819398"/>
                <a:gd name="connsiteX2" fmla="*/ 0 w 2363190"/>
                <a:gd name="connsiteY2" fmla="*/ 0 h 8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190" h="819398">
                  <a:moveTo>
                    <a:pt x="2363190" y="819398"/>
                  </a:moveTo>
                  <a:cubicBezTo>
                    <a:pt x="1924792" y="762990"/>
                    <a:pt x="1486395" y="706582"/>
                    <a:pt x="1092530" y="570016"/>
                  </a:cubicBezTo>
                  <a:cubicBezTo>
                    <a:pt x="698665" y="433450"/>
                    <a:pt x="349332" y="216725"/>
                    <a:pt x="0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EB0D46C-A004-FD4A-B228-FFD64C72CED0}"/>
                </a:ext>
              </a:extLst>
            </p:cNvPr>
            <p:cNvSpPr/>
            <p:nvPr/>
          </p:nvSpPr>
          <p:spPr>
            <a:xfrm>
              <a:off x="775243" y="3948156"/>
              <a:ext cx="1698171" cy="1294410"/>
            </a:xfrm>
            <a:custGeom>
              <a:avLst/>
              <a:gdLst>
                <a:gd name="connsiteX0" fmla="*/ 0 w 1698171"/>
                <a:gd name="connsiteY0" fmla="*/ 1294410 h 1294410"/>
                <a:gd name="connsiteX1" fmla="*/ 1698171 w 1698171"/>
                <a:gd name="connsiteY1" fmla="*/ 0 h 129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171" h="1294410">
                  <a:moveTo>
                    <a:pt x="0" y="1294410"/>
                  </a:moveTo>
                  <a:lnTo>
                    <a:pt x="1698171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5B6A09B-FB39-AB4B-A227-737689707FF8}"/>
                </a:ext>
              </a:extLst>
            </p:cNvPr>
            <p:cNvSpPr/>
            <p:nvPr/>
          </p:nvSpPr>
          <p:spPr>
            <a:xfrm>
              <a:off x="988999" y="2724997"/>
              <a:ext cx="1520041" cy="1021278"/>
            </a:xfrm>
            <a:custGeom>
              <a:avLst/>
              <a:gdLst>
                <a:gd name="connsiteX0" fmla="*/ 0 w 1520041"/>
                <a:gd name="connsiteY0" fmla="*/ 0 h 1021278"/>
                <a:gd name="connsiteX1" fmla="*/ 558140 w 1520041"/>
                <a:gd name="connsiteY1" fmla="*/ 665019 h 1021278"/>
                <a:gd name="connsiteX2" fmla="*/ 1520041 w 1520041"/>
                <a:gd name="connsiteY2" fmla="*/ 1021278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0041" h="1021278">
                  <a:moveTo>
                    <a:pt x="0" y="0"/>
                  </a:moveTo>
                  <a:cubicBezTo>
                    <a:pt x="152400" y="247403"/>
                    <a:pt x="304800" y="494806"/>
                    <a:pt x="558140" y="665019"/>
                  </a:cubicBezTo>
                  <a:cubicBezTo>
                    <a:pt x="811480" y="835232"/>
                    <a:pt x="1165760" y="928255"/>
                    <a:pt x="1520041" y="102127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6B02EC-9531-3741-BCCF-8CC4D8594954}"/>
                </a:ext>
              </a:extLst>
            </p:cNvPr>
            <p:cNvSpPr/>
            <p:nvPr/>
          </p:nvSpPr>
          <p:spPr>
            <a:xfrm>
              <a:off x="2809717" y="4005306"/>
              <a:ext cx="368300" cy="444500"/>
            </a:xfrm>
            <a:custGeom>
              <a:avLst/>
              <a:gdLst>
                <a:gd name="connsiteX0" fmla="*/ 368300 w 368300"/>
                <a:gd name="connsiteY0" fmla="*/ 444500 h 444500"/>
                <a:gd name="connsiteX1" fmla="*/ 0 w 368300"/>
                <a:gd name="connsiteY1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300" h="444500">
                  <a:moveTo>
                    <a:pt x="368300" y="444500"/>
                  </a:moveTo>
                  <a:lnTo>
                    <a:pt x="0" y="0"/>
                  </a:ln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5963B-826E-D643-8265-23D85181EADF}"/>
              </a:ext>
            </a:extLst>
          </p:cNvPr>
          <p:cNvGrpSpPr/>
          <p:nvPr/>
        </p:nvGrpSpPr>
        <p:grpSpPr>
          <a:xfrm>
            <a:off x="442913" y="3925560"/>
            <a:ext cx="3048000" cy="2932440"/>
            <a:chOff x="7403402" y="1738929"/>
            <a:chExt cx="4747023" cy="4597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8A0597-B976-334A-800B-90166AA32B3B}"/>
                </a:ext>
              </a:extLst>
            </p:cNvPr>
            <p:cNvSpPr/>
            <p:nvPr/>
          </p:nvSpPr>
          <p:spPr>
            <a:xfrm>
              <a:off x="7403402" y="1738929"/>
              <a:ext cx="4747023" cy="4597384"/>
            </a:xfrm>
            <a:prstGeom prst="rect">
              <a:avLst/>
            </a:prstGeom>
            <a:solidFill>
              <a:srgbClr val="4472C4">
                <a:alpha val="21176"/>
              </a:srgbClr>
            </a:solidFill>
            <a:ln>
              <a:solidFill>
                <a:srgbClr val="2F528F">
                  <a:alpha val="2588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6B666C-F197-0449-A353-7101BD4C44A5}"/>
                </a:ext>
              </a:extLst>
            </p:cNvPr>
            <p:cNvSpPr/>
            <p:nvPr/>
          </p:nvSpPr>
          <p:spPr>
            <a:xfrm>
              <a:off x="8714855" y="450873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A2AE0-63C3-A44F-B5DF-D557ADBE121B}"/>
                </a:ext>
              </a:extLst>
            </p:cNvPr>
            <p:cNvSpPr/>
            <p:nvPr/>
          </p:nvSpPr>
          <p:spPr>
            <a:xfrm>
              <a:off x="8399907" y="292306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BA69D2-9749-3447-8128-4857719E97C9}"/>
                </a:ext>
              </a:extLst>
            </p:cNvPr>
            <p:cNvSpPr/>
            <p:nvPr/>
          </p:nvSpPr>
          <p:spPr>
            <a:xfrm>
              <a:off x="11004246" y="391827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BB9E18-18E7-BC45-9236-36CAB2F6560B}"/>
                </a:ext>
              </a:extLst>
            </p:cNvPr>
            <p:cNvSpPr/>
            <p:nvPr/>
          </p:nvSpPr>
          <p:spPr>
            <a:xfrm>
              <a:off x="9698626" y="3589864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DC86188-2C5E-2646-BC22-52B81ED6C085}"/>
                </a:ext>
              </a:extLst>
            </p:cNvPr>
            <p:cNvSpPr/>
            <p:nvPr/>
          </p:nvSpPr>
          <p:spPr>
            <a:xfrm>
              <a:off x="7760405" y="3911012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97F061-7F4E-5143-BAF5-3C54F64B706F}"/>
                </a:ext>
              </a:extLst>
            </p:cNvPr>
            <p:cNvSpPr/>
            <p:nvPr/>
          </p:nvSpPr>
          <p:spPr>
            <a:xfrm>
              <a:off x="10934841" y="2679585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1E82EE-BD1C-4A4E-B2C0-3E9D61D19FBD}"/>
                </a:ext>
              </a:extLst>
            </p:cNvPr>
            <p:cNvSpPr/>
            <p:nvPr/>
          </p:nvSpPr>
          <p:spPr>
            <a:xfrm>
              <a:off x="10184398" y="200232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9E05C9-A3EA-2944-AB04-F5D68DA697FC}"/>
                </a:ext>
              </a:extLst>
            </p:cNvPr>
            <p:cNvSpPr/>
            <p:nvPr/>
          </p:nvSpPr>
          <p:spPr>
            <a:xfrm>
              <a:off x="9636618" y="54777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C9986B2-6128-6B41-812B-151CDF5D74DA}"/>
                </a:ext>
              </a:extLst>
            </p:cNvPr>
            <p:cNvSpPr/>
            <p:nvPr/>
          </p:nvSpPr>
          <p:spPr>
            <a:xfrm>
              <a:off x="9029700" y="3873500"/>
              <a:ext cx="673100" cy="635000"/>
            </a:xfrm>
            <a:custGeom>
              <a:avLst/>
              <a:gdLst>
                <a:gd name="connsiteX0" fmla="*/ 673100 w 673100"/>
                <a:gd name="connsiteY0" fmla="*/ 0 h 635000"/>
                <a:gd name="connsiteX1" fmla="*/ 0 w 6731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100" h="635000">
                  <a:moveTo>
                    <a:pt x="673100" y="0"/>
                  </a:moveTo>
                  <a:lnTo>
                    <a:pt x="0" y="6350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9622626-C1AF-2F4F-89C9-10D1040AF601}"/>
                </a:ext>
              </a:extLst>
            </p:cNvPr>
            <p:cNvSpPr/>
            <p:nvPr/>
          </p:nvSpPr>
          <p:spPr>
            <a:xfrm>
              <a:off x="9893300" y="3924300"/>
              <a:ext cx="190652" cy="1536700"/>
            </a:xfrm>
            <a:custGeom>
              <a:avLst/>
              <a:gdLst>
                <a:gd name="connsiteX0" fmla="*/ 25400 w 190652"/>
                <a:gd name="connsiteY0" fmla="*/ 0 h 1536700"/>
                <a:gd name="connsiteX1" fmla="*/ 190500 w 190652"/>
                <a:gd name="connsiteY1" fmla="*/ 889000 h 1536700"/>
                <a:gd name="connsiteX2" fmla="*/ 0 w 190652"/>
                <a:gd name="connsiteY2" fmla="*/ 153670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52" h="1536700">
                  <a:moveTo>
                    <a:pt x="25400" y="0"/>
                  </a:moveTo>
                  <a:cubicBezTo>
                    <a:pt x="110066" y="316441"/>
                    <a:pt x="194733" y="632883"/>
                    <a:pt x="190500" y="889000"/>
                  </a:cubicBezTo>
                  <a:cubicBezTo>
                    <a:pt x="186267" y="1145117"/>
                    <a:pt x="93133" y="1340908"/>
                    <a:pt x="0" y="1536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A35CB84-CDFE-864B-B8AE-585EB388C4EE}"/>
                </a:ext>
              </a:extLst>
            </p:cNvPr>
            <p:cNvSpPr/>
            <p:nvPr/>
          </p:nvSpPr>
          <p:spPr>
            <a:xfrm>
              <a:off x="9906000" y="2349500"/>
              <a:ext cx="420424" cy="1219200"/>
            </a:xfrm>
            <a:custGeom>
              <a:avLst/>
              <a:gdLst>
                <a:gd name="connsiteX0" fmla="*/ 0 w 420424"/>
                <a:gd name="connsiteY0" fmla="*/ 1219200 h 1219200"/>
                <a:gd name="connsiteX1" fmla="*/ 355600 w 420424"/>
                <a:gd name="connsiteY1" fmla="*/ 279400 h 1219200"/>
                <a:gd name="connsiteX2" fmla="*/ 419100 w 420424"/>
                <a:gd name="connsiteY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424" h="1219200">
                  <a:moveTo>
                    <a:pt x="0" y="1219200"/>
                  </a:moveTo>
                  <a:cubicBezTo>
                    <a:pt x="142875" y="850900"/>
                    <a:pt x="285750" y="482600"/>
                    <a:pt x="355600" y="279400"/>
                  </a:cubicBezTo>
                  <a:cubicBezTo>
                    <a:pt x="425450" y="76200"/>
                    <a:pt x="422275" y="38100"/>
                    <a:pt x="41910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BE3A07B-1AD9-BD4E-A9CB-6DDF37121C21}"/>
                </a:ext>
              </a:extLst>
            </p:cNvPr>
            <p:cNvSpPr/>
            <p:nvPr/>
          </p:nvSpPr>
          <p:spPr>
            <a:xfrm>
              <a:off x="10045700" y="3721100"/>
              <a:ext cx="927100" cy="241300"/>
            </a:xfrm>
            <a:custGeom>
              <a:avLst/>
              <a:gdLst>
                <a:gd name="connsiteX0" fmla="*/ 0 w 927100"/>
                <a:gd name="connsiteY0" fmla="*/ 0 h 241300"/>
                <a:gd name="connsiteX1" fmla="*/ 546100 w 927100"/>
                <a:gd name="connsiteY1" fmla="*/ 63500 h 241300"/>
                <a:gd name="connsiteX2" fmla="*/ 927100 w 927100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241300">
                  <a:moveTo>
                    <a:pt x="0" y="0"/>
                  </a:moveTo>
                  <a:cubicBezTo>
                    <a:pt x="195791" y="11641"/>
                    <a:pt x="391583" y="23283"/>
                    <a:pt x="546100" y="63500"/>
                  </a:cubicBezTo>
                  <a:cubicBezTo>
                    <a:pt x="700617" y="103717"/>
                    <a:pt x="813858" y="172508"/>
                    <a:pt x="927100" y="241300"/>
                  </a:cubicBez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949842E-8035-AC48-B02F-459B0A9010D0}"/>
                </a:ext>
              </a:extLst>
            </p:cNvPr>
            <p:cNvSpPr/>
            <p:nvPr/>
          </p:nvSpPr>
          <p:spPr>
            <a:xfrm>
              <a:off x="10020300" y="2844800"/>
              <a:ext cx="889000" cy="762000"/>
            </a:xfrm>
            <a:custGeom>
              <a:avLst/>
              <a:gdLst>
                <a:gd name="connsiteX0" fmla="*/ 0 w 889000"/>
                <a:gd name="connsiteY0" fmla="*/ 762000 h 762000"/>
                <a:gd name="connsiteX1" fmla="*/ 431800 w 889000"/>
                <a:gd name="connsiteY1" fmla="*/ 228600 h 762000"/>
                <a:gd name="connsiteX2" fmla="*/ 889000 w 88900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000" h="762000">
                  <a:moveTo>
                    <a:pt x="0" y="762000"/>
                  </a:moveTo>
                  <a:cubicBezTo>
                    <a:pt x="141816" y="558800"/>
                    <a:pt x="283633" y="355600"/>
                    <a:pt x="431800" y="228600"/>
                  </a:cubicBezTo>
                  <a:cubicBezTo>
                    <a:pt x="579967" y="101600"/>
                    <a:pt x="734483" y="50800"/>
                    <a:pt x="88900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45165CB-040B-C84B-B3BC-C99E4F90EB9F}"/>
                </a:ext>
              </a:extLst>
            </p:cNvPr>
            <p:cNvSpPr/>
            <p:nvPr/>
          </p:nvSpPr>
          <p:spPr>
            <a:xfrm>
              <a:off x="8750300" y="3079478"/>
              <a:ext cx="965200" cy="501922"/>
            </a:xfrm>
            <a:custGeom>
              <a:avLst/>
              <a:gdLst>
                <a:gd name="connsiteX0" fmla="*/ 965200 w 965200"/>
                <a:gd name="connsiteY0" fmla="*/ 501922 h 501922"/>
                <a:gd name="connsiteX1" fmla="*/ 635000 w 965200"/>
                <a:gd name="connsiteY1" fmla="*/ 57422 h 501922"/>
                <a:gd name="connsiteX2" fmla="*/ 0 w 965200"/>
                <a:gd name="connsiteY2" fmla="*/ 19322 h 5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501922">
                  <a:moveTo>
                    <a:pt x="965200" y="501922"/>
                  </a:moveTo>
                  <a:cubicBezTo>
                    <a:pt x="880533" y="319888"/>
                    <a:pt x="795867" y="137855"/>
                    <a:pt x="635000" y="57422"/>
                  </a:cubicBezTo>
                  <a:cubicBezTo>
                    <a:pt x="474133" y="-23011"/>
                    <a:pt x="237066" y="-1845"/>
                    <a:pt x="0" y="19322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8F82B03-914B-C94F-B12F-E1EABA62E460}"/>
                </a:ext>
              </a:extLst>
            </p:cNvPr>
            <p:cNvSpPr/>
            <p:nvPr/>
          </p:nvSpPr>
          <p:spPr>
            <a:xfrm>
              <a:off x="8115300" y="3697881"/>
              <a:ext cx="1549400" cy="264519"/>
            </a:xfrm>
            <a:custGeom>
              <a:avLst/>
              <a:gdLst>
                <a:gd name="connsiteX0" fmla="*/ 1549400 w 1549400"/>
                <a:gd name="connsiteY0" fmla="*/ 23219 h 264519"/>
                <a:gd name="connsiteX1" fmla="*/ 711200 w 1549400"/>
                <a:gd name="connsiteY1" fmla="*/ 23219 h 264519"/>
                <a:gd name="connsiteX2" fmla="*/ 0 w 1549400"/>
                <a:gd name="connsiteY2" fmla="*/ 264519 h 26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400" h="264519">
                  <a:moveTo>
                    <a:pt x="1549400" y="23219"/>
                  </a:moveTo>
                  <a:cubicBezTo>
                    <a:pt x="1259416" y="3110"/>
                    <a:pt x="969433" y="-16998"/>
                    <a:pt x="711200" y="23219"/>
                  </a:cubicBezTo>
                  <a:cubicBezTo>
                    <a:pt x="452967" y="63436"/>
                    <a:pt x="226483" y="163977"/>
                    <a:pt x="0" y="2645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09581CF-F62A-C34F-96F5-D9AEEB585145}"/>
              </a:ext>
            </a:extLst>
          </p:cNvPr>
          <p:cNvSpPr txBox="1"/>
          <p:nvPr/>
        </p:nvSpPr>
        <p:spPr>
          <a:xfrm>
            <a:off x="3880201" y="963034"/>
            <a:ext cx="823135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Optimization done with gradient descent. The gradient </a:t>
            </a:r>
          </a:p>
          <a:p>
            <a:r>
              <a:rPr lang="en-US" sz="2800" dirty="0"/>
              <a:t>of C is</a:t>
            </a:r>
          </a:p>
          <a:p>
            <a:endParaRPr lang="en-US" sz="2800" dirty="0"/>
          </a:p>
          <a:p>
            <a:endParaRPr lang="en-US" sz="2800" i="1" dirty="0"/>
          </a:p>
          <a:p>
            <a:endParaRPr lang="en-US" sz="2800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C05DB3-C090-7340-A6CE-1227CFE9F30F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6F94E45-FAB1-A6C6-37F3-658B0A039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5"/>
          <a:stretch/>
        </p:blipFill>
        <p:spPr>
          <a:xfrm>
            <a:off x="4484405" y="2026710"/>
            <a:ext cx="6780274" cy="1361156"/>
          </a:xfrm>
          <a:prstGeom prst="rect">
            <a:avLst/>
          </a:prstGeom>
        </p:spPr>
      </p:pic>
      <p:sp>
        <p:nvSpPr>
          <p:cNvPr id="34" name="Left Bracket 33">
            <a:extLst>
              <a:ext uri="{FF2B5EF4-FFF2-40B4-BE49-F238E27FC236}">
                <a16:creationId xmlns:a16="http://schemas.microsoft.com/office/drawing/2014/main" id="{AB406729-F093-16E7-751B-62ED2C5045AF}"/>
              </a:ext>
            </a:extLst>
          </p:cNvPr>
          <p:cNvSpPr/>
          <p:nvPr/>
        </p:nvSpPr>
        <p:spPr>
          <a:xfrm rot="16200000">
            <a:off x="6352382" y="2106815"/>
            <a:ext cx="336645" cy="284458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78D7AA4E-B52D-576D-609B-17F61245111A}"/>
              </a:ext>
            </a:extLst>
          </p:cNvPr>
          <p:cNvSpPr/>
          <p:nvPr/>
        </p:nvSpPr>
        <p:spPr>
          <a:xfrm rot="16200000">
            <a:off x="9480898" y="2268554"/>
            <a:ext cx="336645" cy="259257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34D932-0AED-1FEC-49C6-6AE952EE9CEC}"/>
              </a:ext>
            </a:extLst>
          </p:cNvPr>
          <p:cNvSpPr txBox="1"/>
          <p:nvPr/>
        </p:nvSpPr>
        <p:spPr>
          <a:xfrm>
            <a:off x="5020713" y="3713671"/>
            <a:ext cx="2922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Attractive forces P: keep</a:t>
            </a:r>
          </a:p>
          <a:p>
            <a:pPr algn="ctr"/>
            <a:r>
              <a:rPr lang="en-US" dirty="0"/>
              <a:t>close points together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8010B0-ADBE-1263-3679-CB0F051991CC}"/>
              </a:ext>
            </a:extLst>
          </p:cNvPr>
          <p:cNvSpPr txBox="1"/>
          <p:nvPr/>
        </p:nvSpPr>
        <p:spPr>
          <a:xfrm>
            <a:off x="8188078" y="3713671"/>
            <a:ext cx="2922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Repulsive forces Q: push </a:t>
            </a:r>
            <a:br>
              <a:rPr lang="en-US" dirty="0"/>
            </a:br>
            <a:r>
              <a:rPr lang="en-US" dirty="0"/>
              <a:t>points away from each other</a:t>
            </a:r>
          </a:p>
        </p:txBody>
      </p:sp>
    </p:spTree>
    <p:extLst>
      <p:ext uri="{BB962C8B-B14F-4D97-AF65-F5344CB8AC3E}">
        <p14:creationId xmlns:p14="http://schemas.microsoft.com/office/powerpoint/2010/main" val="2069750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8AC05DB3-C090-7340-A6CE-1227CFE9F30F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7282AE7-4A09-ACF2-C8D4-FB2C721FD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096" y="40701"/>
            <a:ext cx="5763904" cy="682767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7E516ED-82F4-56B3-5125-8EB39BD04810}"/>
              </a:ext>
            </a:extLst>
          </p:cNvPr>
          <p:cNvSpPr/>
          <p:nvPr/>
        </p:nvSpPr>
        <p:spPr>
          <a:xfrm>
            <a:off x="6851176" y="2101755"/>
            <a:ext cx="5008728" cy="1201003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4ABE9DE-7305-10AE-8E8A-B2A5E20518C5}"/>
              </a:ext>
            </a:extLst>
          </p:cNvPr>
          <p:cNvCxnSpPr>
            <a:cxnSpLocks/>
          </p:cNvCxnSpPr>
          <p:nvPr/>
        </p:nvCxnSpPr>
        <p:spPr>
          <a:xfrm>
            <a:off x="5340825" y="1579236"/>
            <a:ext cx="1510351" cy="10820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74CD077-E52F-B402-98F6-7025DA3EB3B8}"/>
              </a:ext>
            </a:extLst>
          </p:cNvPr>
          <p:cNvSpPr txBox="1"/>
          <p:nvPr/>
        </p:nvSpPr>
        <p:spPr>
          <a:xfrm>
            <a:off x="442913" y="1365339"/>
            <a:ext cx="570996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pairwise distances with t-distribution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 distances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the first part of the </a:t>
            </a:r>
            <a:br>
              <a:rPr lang="en-US" dirty="0"/>
            </a:br>
            <a:r>
              <a:rPr lang="en-US" dirty="0"/>
              <a:t>cost function’s gradient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Multiply by the difference (</a:t>
            </a:r>
            <a:r>
              <a:rPr lang="en-US" b="1" dirty="0" err="1"/>
              <a:t>y</a:t>
            </a:r>
            <a:r>
              <a:rPr lang="en-US" baseline="-25000" dirty="0" err="1"/>
              <a:t>i</a:t>
            </a:r>
            <a:r>
              <a:rPr lang="en-US" dirty="0" err="1"/>
              <a:t>-</a:t>
            </a:r>
            <a:r>
              <a:rPr lang="en-US" b="1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). This is done all </a:t>
            </a:r>
            <a:br>
              <a:rPr lang="en-US" dirty="0"/>
            </a:br>
            <a:r>
              <a:rPr lang="en-US" dirty="0"/>
              <a:t>at once with the matrix Y and by casting the dimensions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gradient descent and zero-center the data</a:t>
            </a:r>
            <a:br>
              <a:rPr lang="en-US" dirty="0"/>
            </a:b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A3676E8-99B4-59A7-4A28-4F3F7E2B7377}"/>
              </a:ext>
            </a:extLst>
          </p:cNvPr>
          <p:cNvSpPr/>
          <p:nvPr/>
        </p:nvSpPr>
        <p:spPr>
          <a:xfrm>
            <a:off x="6851176" y="3555243"/>
            <a:ext cx="5008728" cy="34224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2A5AA6-0777-EEF8-55DF-D9C7F134A0CF}"/>
              </a:ext>
            </a:extLst>
          </p:cNvPr>
          <p:cNvCxnSpPr>
            <a:cxnSpLocks/>
          </p:cNvCxnSpPr>
          <p:nvPr/>
        </p:nvCxnSpPr>
        <p:spPr>
          <a:xfrm>
            <a:off x="2909550" y="2101755"/>
            <a:ext cx="3941625" cy="153813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E40E13C9-5646-1D0A-5759-072ABBC16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09" r="17786"/>
          <a:stretch/>
        </p:blipFill>
        <p:spPr>
          <a:xfrm>
            <a:off x="831336" y="3091494"/>
            <a:ext cx="4544851" cy="890647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36FAD2A-2D3A-5671-10E8-40E299E423C9}"/>
              </a:ext>
            </a:extLst>
          </p:cNvPr>
          <p:cNvSpPr/>
          <p:nvPr/>
        </p:nvSpPr>
        <p:spPr>
          <a:xfrm>
            <a:off x="6851176" y="3911398"/>
            <a:ext cx="5008728" cy="34224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05E93FA-26A6-9E92-A46C-268D4D8B92E8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5376187" y="3536818"/>
            <a:ext cx="1473565" cy="48025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AFA63C9-B7E2-F35E-A58D-60EF4C722779}"/>
              </a:ext>
            </a:extLst>
          </p:cNvPr>
          <p:cNvSpPr/>
          <p:nvPr/>
        </p:nvSpPr>
        <p:spPr>
          <a:xfrm>
            <a:off x="6849751" y="4242596"/>
            <a:ext cx="5166657" cy="1036167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783C79E-C004-170A-D169-A535141C6F87}"/>
              </a:ext>
            </a:extLst>
          </p:cNvPr>
          <p:cNvSpPr/>
          <p:nvPr/>
        </p:nvSpPr>
        <p:spPr>
          <a:xfrm>
            <a:off x="6849751" y="5278764"/>
            <a:ext cx="5166657" cy="602708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013F3E5-AA5D-FCDC-53E6-131BABCF707C}"/>
              </a:ext>
            </a:extLst>
          </p:cNvPr>
          <p:cNvCxnSpPr>
            <a:cxnSpLocks/>
          </p:cNvCxnSpPr>
          <p:nvPr/>
        </p:nvCxnSpPr>
        <p:spPr>
          <a:xfrm>
            <a:off x="6096000" y="4619784"/>
            <a:ext cx="753752" cy="23081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24C0C77-7723-0D25-BBB3-514CF34726A8}"/>
              </a:ext>
            </a:extLst>
          </p:cNvPr>
          <p:cNvCxnSpPr>
            <a:cxnSpLocks/>
          </p:cNvCxnSpPr>
          <p:nvPr/>
        </p:nvCxnSpPr>
        <p:spPr>
          <a:xfrm>
            <a:off x="5376187" y="5116220"/>
            <a:ext cx="1454258" cy="46389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14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442913" y="1265585"/>
            <a:ext cx="108256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Effective</a:t>
            </a:r>
            <a:r>
              <a:rPr lang="en-US" sz="2800" b="1" dirty="0"/>
              <a:t> </a:t>
            </a:r>
            <a:r>
              <a:rPr lang="en-US" sz="2800" dirty="0"/>
              <a:t>makes good projections on non-linear manifolds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It makes sense </a:t>
            </a:r>
            <a:r>
              <a:rPr lang="en-US" sz="2800" dirty="0"/>
              <a:t>in the way it is formulated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locality of </a:t>
            </a:r>
            <a:r>
              <a:rPr lang="en-US" sz="2800" dirty="0" err="1"/>
              <a:t>tSNE</a:t>
            </a:r>
            <a:r>
              <a:rPr lang="en-US" sz="2800" dirty="0"/>
              <a:t> can be tuned (perplexity parameters)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Exponential cost </a:t>
            </a:r>
            <a:r>
              <a:rPr lang="en-US" sz="2800" dirty="0"/>
              <a:t>in the number d of </a:t>
            </a:r>
            <a:r>
              <a:rPr lang="en-US" sz="2800" dirty="0" err="1"/>
              <a:t>tSNE</a:t>
            </a:r>
            <a:r>
              <a:rPr lang="en-US" sz="2800" dirty="0"/>
              <a:t> dimensions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Does not work “online”: </a:t>
            </a:r>
            <a:r>
              <a:rPr lang="en-US" sz="2800" dirty="0"/>
              <a:t>if you get a new data point, you have to redo</a:t>
            </a:r>
          </a:p>
          <a:p>
            <a:r>
              <a:rPr lang="en-US" sz="2800" dirty="0"/>
              <a:t>      </a:t>
            </a:r>
            <a:r>
              <a:rPr lang="en-US" sz="2800" u="sng" dirty="0"/>
              <a:t>ALL</a:t>
            </a:r>
            <a:r>
              <a:rPr lang="en-US" sz="2800" dirty="0"/>
              <a:t> the calculation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Labels</a:t>
            </a:r>
            <a:r>
              <a:rPr lang="en-US" sz="2800" dirty="0"/>
              <a:t> informative of data points cannot be used</a:t>
            </a:r>
            <a:endParaRPr lang="en-US" sz="2800" b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3F193E-9FBD-7F4C-A5B8-0E8822E33B18}"/>
              </a:ext>
            </a:extLst>
          </p:cNvPr>
          <p:cNvSpPr/>
          <p:nvPr/>
        </p:nvSpPr>
        <p:spPr>
          <a:xfrm>
            <a:off x="1522408" y="5163023"/>
            <a:ext cx="9147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Those </a:t>
            </a:r>
            <a:r>
              <a:rPr lang="en-US" sz="2400" dirty="0">
                <a:solidFill>
                  <a:srgbClr val="FF0000"/>
                </a:solidFill>
              </a:rPr>
              <a:t>issues</a:t>
            </a:r>
            <a:r>
              <a:rPr lang="en-US" sz="2400" dirty="0"/>
              <a:t> are solved by another graph-based technique called </a:t>
            </a:r>
            <a:r>
              <a:rPr lang="en-US" sz="2400" b="1" dirty="0"/>
              <a:t>UMAP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41069986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1522408" y="1486810"/>
            <a:ext cx="838614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It improves tSNE by use of topology theory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Topological construction leads to a cost function with</a:t>
            </a:r>
            <a:br>
              <a:rPr lang="en-US" sz="2800" dirty="0"/>
            </a:br>
            <a:r>
              <a:rPr lang="en-US" sz="2800" dirty="0"/>
              <a:t>different attractive/repulsive forces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Key to this is to use </a:t>
            </a:r>
            <a:br>
              <a:rPr lang="en-US" sz="2800" dirty="0"/>
            </a:br>
            <a:r>
              <a:rPr lang="en-US" sz="2800" dirty="0"/>
              <a:t>distances rendering</a:t>
            </a:r>
            <a:br>
              <a:rPr lang="en-US" sz="2800" dirty="0"/>
            </a:br>
            <a:r>
              <a:rPr lang="en-US" sz="2800" dirty="0"/>
              <a:t>the points </a:t>
            </a:r>
            <a:r>
              <a:rPr lang="en-US" sz="2800" b="1" dirty="0"/>
              <a:t>uniform on the</a:t>
            </a:r>
            <a:br>
              <a:rPr lang="en-US" sz="2800" b="1" dirty="0"/>
            </a:br>
            <a:r>
              <a:rPr lang="en-US" sz="2800" b="1" dirty="0"/>
              <a:t>manifold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1527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UMAP: </a:t>
            </a:r>
            <a:r>
              <a:rPr lang="en-US" sz="4400" dirty="0"/>
              <a:t>Method in brief</a:t>
            </a:r>
          </a:p>
        </p:txBody>
      </p:sp>
      <p:pic>
        <p:nvPicPr>
          <p:cNvPr id="16386" name="Picture 2" descr="How UMAP Works — umap 0.5 documentation">
            <a:extLst>
              <a:ext uri="{FF2B5EF4-FFF2-40B4-BE49-F238E27FC236}">
                <a16:creationId xmlns:a16="http://schemas.microsoft.com/office/drawing/2014/main" id="{F56BA2D7-9592-C991-CA1B-955A33801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59270"/>
            <a:ext cx="6096000" cy="349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86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ow UMAP Works — umap 0.5 documentation">
            <a:extLst>
              <a:ext uri="{FF2B5EF4-FFF2-40B4-BE49-F238E27FC236}">
                <a16:creationId xmlns:a16="http://schemas.microsoft.com/office/drawing/2014/main" id="{51AAEEE8-85E5-9DA4-A52B-2D0A34156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964" y="3259394"/>
            <a:ext cx="6270020" cy="35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1522408" y="1486810"/>
            <a:ext cx="838614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It improves tSNE by use of topology theory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Topological construction leads to a cost function with</a:t>
            </a:r>
            <a:br>
              <a:rPr lang="en-US" sz="2800" dirty="0"/>
            </a:br>
            <a:r>
              <a:rPr lang="en-US" sz="2800" dirty="0"/>
              <a:t>different attractive/repulsive forces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Key to this is to use </a:t>
            </a:r>
            <a:br>
              <a:rPr lang="en-US" sz="2800" dirty="0"/>
            </a:br>
            <a:r>
              <a:rPr lang="en-US" sz="2800" dirty="0"/>
              <a:t>distances rendering</a:t>
            </a:r>
            <a:br>
              <a:rPr lang="en-US" sz="2800" dirty="0"/>
            </a:br>
            <a:r>
              <a:rPr lang="en-US" sz="2800" dirty="0"/>
              <a:t>the points </a:t>
            </a:r>
            <a:r>
              <a:rPr lang="en-US" sz="2800" b="1" dirty="0"/>
              <a:t>uniform on the</a:t>
            </a:r>
            <a:br>
              <a:rPr lang="en-US" sz="2800" b="1" dirty="0"/>
            </a:br>
            <a:r>
              <a:rPr lang="en-US" sz="2800" b="1" dirty="0"/>
              <a:t>manifold</a:t>
            </a:r>
            <a:br>
              <a:rPr lang="en-US" sz="2800" b="1" dirty="0"/>
            </a:b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manifold is approximated</a:t>
            </a:r>
            <a:br>
              <a:rPr lang="en-US" sz="2800" dirty="0"/>
            </a:br>
            <a:r>
              <a:rPr lang="en-US" sz="2800" dirty="0"/>
              <a:t>by an </a:t>
            </a:r>
            <a:r>
              <a:rPr lang="en-US" sz="2800" b="1" dirty="0"/>
              <a:t>open cover of simplicial complexes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3274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UMAP : </a:t>
            </a:r>
            <a:r>
              <a:rPr lang="en-US" sz="4400" dirty="0"/>
              <a:t>Method in brief</a:t>
            </a:r>
          </a:p>
        </p:txBody>
      </p:sp>
    </p:spTree>
    <p:extLst>
      <p:ext uri="{BB962C8B-B14F-4D97-AF65-F5344CB8AC3E}">
        <p14:creationId xmlns:p14="http://schemas.microsoft.com/office/powerpoint/2010/main" val="1234671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932472" y="1187113"/>
            <a:ext cx="1067907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Standard </a:t>
            </a:r>
            <a:r>
              <a:rPr lang="en-US" sz="2800" dirty="0" err="1"/>
              <a:t>umap</a:t>
            </a:r>
            <a:r>
              <a:rPr lang="en-US" sz="2800" dirty="0"/>
              <a:t> (both </a:t>
            </a:r>
            <a:r>
              <a:rPr lang="en-US" sz="2800" dirty="0">
                <a:hlinkClick r:id="rId2"/>
              </a:rPr>
              <a:t>python</a:t>
            </a:r>
            <a:r>
              <a:rPr lang="en-US" sz="2800" dirty="0"/>
              <a:t> and </a:t>
            </a:r>
            <a:r>
              <a:rPr lang="en-US" sz="2800" dirty="0">
                <a:hlinkClick r:id="rId3"/>
              </a:rPr>
              <a:t>R</a:t>
            </a:r>
            <a:r>
              <a:rPr lang="en-US" sz="2800" dirty="0"/>
              <a:t>) is </a:t>
            </a:r>
            <a:r>
              <a:rPr lang="en-US" sz="2800" b="1" dirty="0"/>
              <a:t>unsupervised non-parametric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can be used to project labelled data, and to assign a test dataset</a:t>
            </a:r>
            <a:br>
              <a:rPr lang="en-US" sz="2800" dirty="0"/>
            </a:br>
            <a:r>
              <a:rPr lang="en-US" sz="2800" dirty="0"/>
              <a:t>to each class afterwards (</a:t>
            </a:r>
            <a:r>
              <a:rPr lang="en-US" sz="2800" b="1" dirty="0"/>
              <a:t>supervised non-parametric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An update</a:t>
            </a:r>
            <a:r>
              <a:rPr lang="en-US" sz="2800" dirty="0"/>
              <a:t> optimizes the cost function with a neural network and</a:t>
            </a:r>
            <a:br>
              <a:rPr lang="en-US" sz="2800" dirty="0"/>
            </a:br>
            <a:r>
              <a:rPr lang="en-US" sz="2800" dirty="0"/>
              <a:t>the NN weights are used as a parametric function to assign test data</a:t>
            </a:r>
            <a:br>
              <a:rPr lang="en-US" sz="2800" dirty="0"/>
            </a:br>
            <a:r>
              <a:rPr lang="en-US" sz="2800" dirty="0"/>
              <a:t>(</a:t>
            </a:r>
            <a:r>
              <a:rPr lang="en-US" sz="2800" b="1" dirty="0"/>
              <a:t>supervised parametric</a:t>
            </a:r>
            <a:r>
              <a:rPr lang="en-US" sz="2800" dirty="0"/>
              <a:t>)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46376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UMAP : </a:t>
            </a:r>
            <a:r>
              <a:rPr lang="en-US" sz="4400" dirty="0" err="1"/>
              <a:t>Flavours</a:t>
            </a:r>
            <a:endParaRPr lang="en-US" sz="4400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7F0BF991-BA6B-6AE3-C9DD-AA59C7D6E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87" y="3864769"/>
            <a:ext cx="7949845" cy="282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214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45679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UMAP : </a:t>
            </a:r>
            <a:r>
              <a:rPr lang="en-US" sz="4400" dirty="0"/>
              <a:t>Iris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00F9D-06F2-0030-7EF5-F6AB4F812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128866"/>
            <a:ext cx="5641891" cy="555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707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450C71-DC74-61A9-57C5-9F03986BF11B}"/>
              </a:ext>
            </a:extLst>
          </p:cNvPr>
          <p:cNvSpPr txBox="1"/>
          <p:nvPr/>
        </p:nvSpPr>
        <p:spPr>
          <a:xfrm>
            <a:off x="4148948" y="2151727"/>
            <a:ext cx="319953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Break – Questions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And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617003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789729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projection</a:t>
            </a:r>
            <a:r>
              <a:rPr lang="en-US" sz="6000" dirty="0"/>
              <a:t> </a:t>
            </a:r>
            <a:r>
              <a:rPr lang="en-US" sz="4400" dirty="0"/>
              <a:t>improvements</a:t>
            </a:r>
            <a:br>
              <a:rPr lang="en-US" sz="4400" dirty="0"/>
            </a:br>
            <a:r>
              <a:rPr lang="en-US" sz="3200" dirty="0"/>
              <a:t>early exaggeration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4C7F9-1F71-FFCC-D41A-D5E7F9110D3C}"/>
              </a:ext>
            </a:extLst>
          </p:cNvPr>
          <p:cNvSpPr txBox="1"/>
          <p:nvPr/>
        </p:nvSpPr>
        <p:spPr>
          <a:xfrm>
            <a:off x="834688" y="1562604"/>
            <a:ext cx="105226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Solves the crowding problem (points in general very close with the risk </a:t>
            </a:r>
            <a:br>
              <a:rPr lang="en-US" sz="2800" dirty="0"/>
            </a:br>
            <a:r>
              <a:rPr lang="en-US" sz="2800" dirty="0"/>
              <a:t>of breaking clusters of similar points)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B0C43-8B63-DFA5-69AC-07ED330C8EAC}"/>
              </a:ext>
            </a:extLst>
          </p:cNvPr>
          <p:cNvSpPr txBox="1"/>
          <p:nvPr/>
        </p:nvSpPr>
        <p:spPr>
          <a:xfrm>
            <a:off x="834688" y="5301555"/>
            <a:ext cx="109567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How: In the factor 4(P - Q) of the gradient, multiply P by a factor (e.g. 12), </a:t>
            </a:r>
            <a:br>
              <a:rPr lang="en-US" sz="2800" dirty="0"/>
            </a:br>
            <a:r>
              <a:rPr lang="en-US" sz="2800" dirty="0"/>
              <a:t>and in the gradient descent divide the learning rate by the same factor. </a:t>
            </a:r>
            <a:br>
              <a:rPr lang="en-US" sz="2800" dirty="0"/>
            </a:br>
            <a:r>
              <a:rPr lang="en-US" sz="2800" dirty="0"/>
              <a:t>Go back to normal after a few iterations.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D0CC6-951E-710F-2474-5AE631EE2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033" y="2779462"/>
            <a:ext cx="2601586" cy="2522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44B5D-CAF3-DDEE-D8AA-417F0717E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228" y="2823650"/>
            <a:ext cx="2616309" cy="252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638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1094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projection improvements – momentum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4C7F9-1F71-FFCC-D41A-D5E7F9110D3C}"/>
              </a:ext>
            </a:extLst>
          </p:cNvPr>
          <p:cNvSpPr txBox="1"/>
          <p:nvPr/>
        </p:nvSpPr>
        <p:spPr>
          <a:xfrm>
            <a:off x="834688" y="1502317"/>
            <a:ext cx="1116055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Local optima of the gradient descent can create poor solutions. We can add</a:t>
            </a:r>
            <a:br>
              <a:rPr lang="en-US" sz="2800" dirty="0"/>
            </a:br>
            <a:r>
              <a:rPr lang="en-US" sz="2800" dirty="0"/>
              <a:t>a term to the descent to avoid such optima.</a:t>
            </a:r>
          </a:p>
          <a:p>
            <a:endParaRPr lang="en-US" sz="2800" dirty="0"/>
          </a:p>
          <a:p>
            <a:r>
              <a:rPr lang="en-US" sz="2800" dirty="0"/>
              <a:t>How: At iteration </a:t>
            </a:r>
            <a:r>
              <a:rPr lang="en-US" sz="2800" i="1" dirty="0"/>
              <a:t>t+1</a:t>
            </a:r>
            <a:r>
              <a:rPr lang="en-US" sz="2800" dirty="0"/>
              <a:t> of gradient descent, add the two previous values of Y</a:t>
            </a:r>
          </a:p>
          <a:p>
            <a:r>
              <a:rPr lang="en-US" sz="2800" dirty="0"/>
              <a:t>as follows</a:t>
            </a:r>
          </a:p>
          <a:p>
            <a:endParaRPr lang="en-US" sz="2800" dirty="0"/>
          </a:p>
          <a:p>
            <a:r>
              <a:rPr lang="en-US" sz="2800" dirty="0"/>
              <a:t>Y</a:t>
            </a:r>
            <a:r>
              <a:rPr lang="en-US" sz="2800" baseline="30000" dirty="0"/>
              <a:t>(t+1)</a:t>
            </a:r>
            <a:r>
              <a:rPr lang="en-US" sz="2800" dirty="0"/>
              <a:t> = Y</a:t>
            </a:r>
            <a:r>
              <a:rPr lang="en-US" sz="2800" baseline="30000" dirty="0"/>
              <a:t>(t)</a:t>
            </a:r>
            <a:r>
              <a:rPr lang="en-US" sz="2800" dirty="0"/>
              <a:t> - 𝛒 4(P - Q) - </a:t>
            </a:r>
            <a:r>
              <a:rPr lang="en-US" sz="2800" dirty="0">
                <a:solidFill>
                  <a:srgbClr val="C00000"/>
                </a:solidFill>
              </a:rPr>
              <a:t>𝛂 (Y</a:t>
            </a:r>
            <a:r>
              <a:rPr lang="en-US" sz="2800" baseline="30000" dirty="0">
                <a:solidFill>
                  <a:srgbClr val="C00000"/>
                </a:solidFill>
              </a:rPr>
              <a:t>(t-1) - </a:t>
            </a:r>
            <a:r>
              <a:rPr lang="en-US" sz="2800" dirty="0">
                <a:solidFill>
                  <a:srgbClr val="C00000"/>
                </a:solidFill>
              </a:rPr>
              <a:t>Y</a:t>
            </a:r>
            <a:r>
              <a:rPr lang="en-US" sz="2800" baseline="30000" dirty="0">
                <a:solidFill>
                  <a:srgbClr val="C00000"/>
                </a:solidFill>
              </a:rPr>
              <a:t>(t-2)</a:t>
            </a:r>
            <a:r>
              <a:rPr lang="en-US" sz="2800" dirty="0">
                <a:solidFill>
                  <a:srgbClr val="C00000"/>
                </a:solidFill>
              </a:rPr>
              <a:t>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C00000"/>
                </a:solidFill>
              </a:rPr>
              <a:t>𝛂 </a:t>
            </a:r>
            <a:r>
              <a:rPr lang="en-US" sz="2800" dirty="0"/>
              <a:t>must be small for some iterations (e.g. between 0.1 and 0.5) </a:t>
            </a:r>
            <a:br>
              <a:rPr lang="en-US" sz="2800" dirty="0"/>
            </a:br>
            <a:r>
              <a:rPr lang="en-US" sz="2800" dirty="0"/>
              <a:t>and close to 1 (e.g. 0.9) afterwards.</a:t>
            </a:r>
          </a:p>
        </p:txBody>
      </p:sp>
    </p:spTree>
    <p:extLst>
      <p:ext uri="{BB962C8B-B14F-4D97-AF65-F5344CB8AC3E}">
        <p14:creationId xmlns:p14="http://schemas.microsoft.com/office/powerpoint/2010/main" val="2265826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5954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10213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SNPs (columns) from individual genomes (rows) reflect geographical structure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38EB6-AD6B-0EEA-CB4A-BB32B3A3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42" y="1650596"/>
            <a:ext cx="5151711" cy="4905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D58748-7067-6E17-9BB0-337A4B18D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149" y="1931438"/>
            <a:ext cx="4812014" cy="440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58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9667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speed improvements – early stop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4C7F9-1F71-FFCC-D41A-D5E7F9110D3C}"/>
              </a:ext>
            </a:extLst>
          </p:cNvPr>
          <p:cNvSpPr txBox="1"/>
          <p:nvPr/>
        </p:nvSpPr>
        <p:spPr>
          <a:xfrm>
            <a:off x="834688" y="1502317"/>
            <a:ext cx="1116055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Local optima of the gradient descent can create poor solutions. We can add</a:t>
            </a:r>
            <a:br>
              <a:rPr lang="en-US" sz="2800" dirty="0"/>
            </a:br>
            <a:r>
              <a:rPr lang="en-US" sz="2800" dirty="0"/>
              <a:t>a term to the descent to avoid such optima.</a:t>
            </a:r>
          </a:p>
          <a:p>
            <a:endParaRPr lang="en-US" sz="2800" dirty="0"/>
          </a:p>
          <a:p>
            <a:r>
              <a:rPr lang="en-US" sz="2800" dirty="0"/>
              <a:t>How: At iteration </a:t>
            </a:r>
            <a:r>
              <a:rPr lang="en-US" sz="2800" i="1" dirty="0"/>
              <a:t>t+1</a:t>
            </a:r>
            <a:r>
              <a:rPr lang="en-US" sz="2800" dirty="0"/>
              <a:t> of gradient descent, add the two previous values of Y</a:t>
            </a:r>
          </a:p>
          <a:p>
            <a:r>
              <a:rPr lang="en-US" sz="2800" dirty="0"/>
              <a:t>as follows</a:t>
            </a:r>
          </a:p>
          <a:p>
            <a:endParaRPr lang="en-US" sz="2800" dirty="0"/>
          </a:p>
          <a:p>
            <a:r>
              <a:rPr lang="en-US" sz="2800" dirty="0"/>
              <a:t>Y</a:t>
            </a:r>
            <a:r>
              <a:rPr lang="en-US" sz="2800" baseline="30000" dirty="0"/>
              <a:t>(t+1)</a:t>
            </a:r>
            <a:r>
              <a:rPr lang="en-US" sz="2800" dirty="0"/>
              <a:t> = Y</a:t>
            </a:r>
            <a:r>
              <a:rPr lang="en-US" sz="2800" baseline="30000" dirty="0"/>
              <a:t>(t)</a:t>
            </a:r>
            <a:r>
              <a:rPr lang="en-US" sz="2800" dirty="0"/>
              <a:t> - 𝛒 4(P - Q) - </a:t>
            </a:r>
            <a:r>
              <a:rPr lang="en-US" sz="2800" dirty="0">
                <a:solidFill>
                  <a:srgbClr val="C00000"/>
                </a:solidFill>
              </a:rPr>
              <a:t>𝛂 (Y</a:t>
            </a:r>
            <a:r>
              <a:rPr lang="en-US" sz="2800" baseline="30000" dirty="0">
                <a:solidFill>
                  <a:srgbClr val="C00000"/>
                </a:solidFill>
              </a:rPr>
              <a:t>(t-1) - </a:t>
            </a:r>
            <a:r>
              <a:rPr lang="en-US" sz="2800" dirty="0">
                <a:solidFill>
                  <a:srgbClr val="C00000"/>
                </a:solidFill>
              </a:rPr>
              <a:t>Y</a:t>
            </a:r>
            <a:r>
              <a:rPr lang="en-US" sz="2800" baseline="30000" dirty="0">
                <a:solidFill>
                  <a:srgbClr val="C00000"/>
                </a:solidFill>
              </a:rPr>
              <a:t>(t-2)</a:t>
            </a:r>
            <a:r>
              <a:rPr lang="en-US" sz="2800" dirty="0">
                <a:solidFill>
                  <a:srgbClr val="C00000"/>
                </a:solidFill>
              </a:rPr>
              <a:t>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C00000"/>
                </a:solidFill>
              </a:rPr>
              <a:t>𝛂 </a:t>
            </a:r>
            <a:r>
              <a:rPr lang="en-US" sz="2800" dirty="0"/>
              <a:t>must be small for some iterations (e.g. between 0.1 and 0.5) </a:t>
            </a:r>
            <a:br>
              <a:rPr lang="en-US" sz="2800" dirty="0"/>
            </a:br>
            <a:r>
              <a:rPr lang="en-US" sz="2800" dirty="0"/>
              <a:t>and close to 1 (e.g. 0.9) afterwards.</a:t>
            </a:r>
          </a:p>
        </p:txBody>
      </p:sp>
    </p:spTree>
    <p:extLst>
      <p:ext uri="{BB962C8B-B14F-4D97-AF65-F5344CB8AC3E}">
        <p14:creationId xmlns:p14="http://schemas.microsoft.com/office/powerpoint/2010/main" val="135677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03398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speed improvements – </a:t>
            </a:r>
            <a:r>
              <a:rPr lang="en-US" sz="4400" i="1" dirty="0" err="1"/>
              <a:t>kNN</a:t>
            </a:r>
            <a:r>
              <a:rPr lang="en-US" sz="4400" dirty="0"/>
              <a:t> and </a:t>
            </a:r>
            <a:r>
              <a:rPr lang="en-US" sz="4400" i="1" dirty="0" err="1"/>
              <a:t>dist</a:t>
            </a:r>
            <a:endParaRPr lang="en-US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4C7F9-1F71-FFCC-D41A-D5E7F9110D3C}"/>
              </a:ext>
            </a:extLst>
          </p:cNvPr>
          <p:cNvSpPr txBox="1"/>
          <p:nvPr/>
        </p:nvSpPr>
        <p:spPr>
          <a:xfrm>
            <a:off x="834688" y="1502317"/>
            <a:ext cx="1045408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Calculating distances in has quadratic cost.</a:t>
            </a:r>
          </a:p>
          <a:p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Use KNN from the package </a:t>
            </a:r>
            <a:r>
              <a:rPr lang="en-US" sz="2800" dirty="0" err="1"/>
              <a:t>dbscan</a:t>
            </a:r>
            <a:r>
              <a:rPr lang="en-US" sz="2800" dirty="0"/>
              <a:t> to calculate distances in the </a:t>
            </a:r>
            <a:br>
              <a:rPr lang="en-US" sz="2800" dirty="0"/>
            </a:br>
            <a:r>
              <a:rPr lang="en-US" sz="2800" dirty="0"/>
              <a:t>function </a:t>
            </a:r>
            <a:r>
              <a:rPr lang="en-US" sz="2800" i="1" dirty="0" err="1"/>
              <a:t>casl_tsne_p</a:t>
            </a:r>
            <a:br>
              <a:rPr lang="en-US" sz="2800" i="1" dirty="0"/>
            </a:br>
            <a:endParaRPr lang="en-US" sz="2800" dirty="0"/>
          </a:p>
          <a:p>
            <a:r>
              <a:rPr lang="en-US" sz="2800" dirty="0"/>
              <a:t>-	Use a transformation of </a:t>
            </a:r>
            <a:r>
              <a:rPr lang="en-US" sz="2800" i="1" dirty="0" err="1"/>
              <a:t>dist</a:t>
            </a:r>
            <a:r>
              <a:rPr lang="en-US" sz="2800" i="1" dirty="0"/>
              <a:t>(Y)</a:t>
            </a:r>
            <a:r>
              <a:rPr lang="en-US" sz="2800" dirty="0"/>
              <a:t> instead of the double </a:t>
            </a:r>
            <a:r>
              <a:rPr lang="en-US" sz="2800" i="1" dirty="0"/>
              <a:t>for</a:t>
            </a:r>
            <a:r>
              <a:rPr lang="en-US" sz="2800" dirty="0"/>
              <a:t> loop inside</a:t>
            </a:r>
            <a:br>
              <a:rPr lang="en-US" sz="2800" dirty="0"/>
            </a:br>
            <a:r>
              <a:rPr lang="en-US" sz="2800" dirty="0"/>
              <a:t>      the </a:t>
            </a:r>
            <a:r>
              <a:rPr lang="en-US" sz="2800" i="1" dirty="0" err="1"/>
              <a:t>casl_tsne</a:t>
            </a:r>
            <a:r>
              <a:rPr lang="en-US" sz="2800" i="1" dirty="0"/>
              <a:t> </a:t>
            </a:r>
            <a:r>
              <a:rPr lang="en-US" sz="2800" dirty="0"/>
              <a:t>function</a:t>
            </a:r>
            <a:br>
              <a:rPr lang="en-US" sz="2800" dirty="0"/>
            </a:br>
            <a:endParaRPr lang="en-US" sz="28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17814-6723-EC05-FF02-9041926B2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622693"/>
            <a:ext cx="7772400" cy="206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275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85075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 err="1"/>
              <a:t>misc</a:t>
            </a:r>
            <a:r>
              <a:rPr lang="en-US" sz="4400" dirty="0"/>
              <a:t> improvements – inputs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4C7F9-1F71-FFCC-D41A-D5E7F9110D3C}"/>
              </a:ext>
            </a:extLst>
          </p:cNvPr>
          <p:cNvSpPr txBox="1"/>
          <p:nvPr/>
        </p:nvSpPr>
        <p:spPr>
          <a:xfrm>
            <a:off x="746199" y="1874728"/>
            <a:ext cx="1096909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Provide an initialization from PCA or other algorithms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If the data has 100s/1000s of dimensions, provide as proxy input a PCA</a:t>
            </a:r>
            <a:br>
              <a:rPr lang="en-US" sz="2800" dirty="0"/>
            </a:br>
            <a:r>
              <a:rPr lang="en-US" sz="2800" dirty="0"/>
              <a:t>or other projection with fewer dimensions (e.g. 100)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Remember to center/standardize your data, e.g. 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C4DED4-EEDE-04F4-4F85-1BD5D69CE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74" y="4665771"/>
            <a:ext cx="77724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926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53254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benchmarking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165A0-020B-949A-B123-9CBEBDE1C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1341591"/>
            <a:ext cx="11134571" cy="505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212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450C71-DC74-61A9-57C5-9F03986BF11B}"/>
              </a:ext>
            </a:extLst>
          </p:cNvPr>
          <p:cNvSpPr txBox="1"/>
          <p:nvPr/>
        </p:nvSpPr>
        <p:spPr>
          <a:xfrm>
            <a:off x="0" y="1694527"/>
            <a:ext cx="1178476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Questions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And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Exercise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Find exercise and code at the webpage</a:t>
            </a:r>
          </a:p>
          <a:p>
            <a:pPr algn="ctr"/>
            <a:r>
              <a:rPr lang="en-US" sz="3200" dirty="0">
                <a:hlinkClick r:id="rId2"/>
              </a:rPr>
              <a:t>https://</a:t>
            </a:r>
            <a:r>
              <a:rPr lang="en-US" sz="3200" dirty="0" err="1">
                <a:hlinkClick r:id="rId2"/>
              </a:rPr>
              <a:t>samuelesoraggi.github.io</a:t>
            </a:r>
            <a:r>
              <a:rPr lang="en-US" sz="3200" dirty="0">
                <a:hlinkClick r:id="rId2"/>
              </a:rPr>
              <a:t>/</a:t>
            </a:r>
            <a:r>
              <a:rPr lang="en-US" sz="3200" dirty="0" err="1">
                <a:hlinkClick r:id="rId2"/>
              </a:rPr>
              <a:t>Projection_and_clustering_tutorial</a:t>
            </a:r>
            <a:r>
              <a:rPr lang="en-US" sz="3200" dirty="0">
                <a:hlinkClick r:id="rId2"/>
              </a:rPr>
              <a:t>/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0200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5954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5684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SNPs (columns) from individual genomes </a:t>
            </a:r>
            <a:br>
              <a:rPr lang="en-US" sz="2400" dirty="0">
                <a:hlinkClick r:id="rId2"/>
              </a:rPr>
            </a:br>
            <a:r>
              <a:rPr lang="en-US" sz="2400" dirty="0">
                <a:hlinkClick r:id="rId2"/>
              </a:rPr>
              <a:t>(rows) reflect geographical structure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38EB6-AD6B-0EEA-CB4A-BB32B3A3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952318"/>
            <a:ext cx="5151711" cy="49056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7E97CE-602E-D3C3-6871-8B1D804C5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87" t="30289" r="44052" b="21007"/>
          <a:stretch/>
        </p:blipFill>
        <p:spPr>
          <a:xfrm>
            <a:off x="6599149" y="75955"/>
            <a:ext cx="5590321" cy="67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72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5954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9233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Transcriptomics: 1.3 Million cells (rows) and ~30_000 genes (columns)</a:t>
            </a:r>
            <a:endParaRPr lang="en-US" sz="24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ACB3E6-B665-4686-8DB7-C70524BBE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04" y="1562106"/>
            <a:ext cx="10206061" cy="5268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E7784-26C9-D946-E5FC-6C4CCA2FBD1B}"/>
              </a:ext>
            </a:extLst>
          </p:cNvPr>
          <p:cNvSpPr txBox="1"/>
          <p:nvPr/>
        </p:nvSpPr>
        <p:spPr>
          <a:xfrm>
            <a:off x="132735" y="5380672"/>
            <a:ext cx="34148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Identification of cell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of activated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Comparison between clusters</a:t>
            </a:r>
          </a:p>
        </p:txBody>
      </p:sp>
    </p:spTree>
    <p:extLst>
      <p:ext uri="{BB962C8B-B14F-4D97-AF65-F5344CB8AC3E}">
        <p14:creationId xmlns:p14="http://schemas.microsoft.com/office/powerpoint/2010/main" val="3985883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5954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7882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Art: categorizing and exploring large quantities of paintings</a:t>
            </a:r>
            <a:endParaRPr lang="en-US" sz="24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6C555-6C1B-2568-794E-0F67121C9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37" y="1570716"/>
            <a:ext cx="9343725" cy="528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76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10367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methods types V1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810588"/>
              </p:ext>
            </p:extLst>
          </p:nvPr>
        </p:nvGraphicFramePr>
        <p:xfrm>
          <a:off x="570089" y="1083946"/>
          <a:ext cx="7340022" cy="52397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5419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2392912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2392912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1746578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Non-linear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174657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Unsupervised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kPCA</a:t>
                      </a:r>
                      <a:endParaRPr lang="en-US" sz="3200" dirty="0"/>
                    </a:p>
                    <a:p>
                      <a:pPr algn="ctr"/>
                      <a:r>
                        <a:rPr lang="en-US" sz="3200" dirty="0"/>
                        <a:t>ISOMAP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174657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kLDA</a:t>
                      </a:r>
                      <a:endParaRPr 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394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22511</TotalTime>
  <Words>2520</Words>
  <Application>Microsoft Macintosh PowerPoint</Application>
  <PresentationFormat>Widescreen</PresentationFormat>
  <Paragraphs>533</Paragraphs>
  <Slides>54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Google Sans</vt:lpstr>
      <vt:lpstr>PT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Samuele Soraggi</cp:lastModifiedBy>
  <cp:revision>131</cp:revision>
  <dcterms:created xsi:type="dcterms:W3CDTF">2020-04-14T14:46:22Z</dcterms:created>
  <dcterms:modified xsi:type="dcterms:W3CDTF">2022-11-14T14:41:02Z</dcterms:modified>
</cp:coreProperties>
</file>